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7"/>
  </p:notesMasterIdLst>
  <p:handoutMasterIdLst>
    <p:handoutMasterId r:id="rId28"/>
  </p:handoutMasterIdLst>
  <p:sldIdLst>
    <p:sldId id="369" r:id="rId2"/>
    <p:sldId id="258" r:id="rId3"/>
    <p:sldId id="584" r:id="rId4"/>
    <p:sldId id="583" r:id="rId5"/>
    <p:sldId id="567" r:id="rId6"/>
    <p:sldId id="555" r:id="rId7"/>
    <p:sldId id="565" r:id="rId8"/>
    <p:sldId id="566" r:id="rId9"/>
    <p:sldId id="562" r:id="rId10"/>
    <p:sldId id="568" r:id="rId11"/>
    <p:sldId id="569" r:id="rId12"/>
    <p:sldId id="563" r:id="rId13"/>
    <p:sldId id="571" r:id="rId14"/>
    <p:sldId id="573" r:id="rId15"/>
    <p:sldId id="574" r:id="rId16"/>
    <p:sldId id="575" r:id="rId17"/>
    <p:sldId id="577" r:id="rId18"/>
    <p:sldId id="578" r:id="rId19"/>
    <p:sldId id="579" r:id="rId20"/>
    <p:sldId id="580" r:id="rId21"/>
    <p:sldId id="581" r:id="rId22"/>
    <p:sldId id="582" r:id="rId23"/>
    <p:sldId id="564" r:id="rId24"/>
    <p:sldId id="392" r:id="rId25"/>
    <p:sldId id="585" r:id="rId26"/>
  </p:sldIdLst>
  <p:sldSz cx="9906000" cy="6858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Frutiger LT 45 Ligh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9900"/>
    <a:srgbClr val="FFFF00"/>
    <a:srgbClr val="CCFFCC"/>
    <a:srgbClr val="CC0000"/>
    <a:srgbClr val="0080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415" autoAdjust="0"/>
  </p:normalViewPr>
  <p:slideViewPr>
    <p:cSldViewPr>
      <p:cViewPr varScale="1">
        <p:scale>
          <a:sx n="134" d="100"/>
          <a:sy n="134" d="100"/>
        </p:scale>
        <p:origin x="-870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186"/>
    </p:cViewPr>
  </p:sorterViewPr>
  <p:notesViewPr>
    <p:cSldViewPr>
      <p:cViewPr>
        <p:scale>
          <a:sx n="100" d="100"/>
          <a:sy n="100" d="100"/>
        </p:scale>
        <p:origin x="-882" y="177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5D5805CD-9560-4554-8AC4-353B5BB9F8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128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4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4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6" tIns="45363" rIns="90726" bIns="45363" numCol="1" anchor="b" anchorCtr="0" compatLnSpc="1">
            <a:prstTxWarp prst="textNoShape">
              <a:avLst/>
            </a:prstTxWarp>
          </a:bodyPr>
          <a:lstStyle>
            <a:lvl1pPr algn="r" defTabSz="90739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13AF35A1-05B5-42B3-AB0F-0E4F4C0B7C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3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LT 45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84C520C9-E11D-4229-88B4-083118742B38}" type="slidenum">
              <a:rPr lang="de-DE" smtClean="0"/>
              <a:pPr defTabSz="905939"/>
              <a:t>1</a:t>
            </a:fld>
            <a:endParaRPr lang="de-DE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18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/>
              <a:t>- Gefährliche Fussgängerstreifen auf Schwerzenbach- und </a:t>
            </a:r>
            <a:r>
              <a:rPr lang="de-CH" dirty="0" err="1"/>
              <a:t>Dübendorferstrasse</a:t>
            </a:r>
            <a:r>
              <a:rPr lang="de-CH" baseline="0" dirty="0"/>
              <a:t> </a:t>
            </a:r>
            <a:r>
              <a:rPr lang="de-CH" baseline="0" dirty="0">
                <a:sym typeface="Wingdings" panose="05000000000000000000" pitchFamily="2" charset="2"/>
              </a:rPr>
              <a:t> Queren im Stau, keine Erkennbarkeit, grosses Sicherheitsdefizit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221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19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/>
              <a:t>- Keine attraktive und direkte Fussläufige Anbindung der Zürichstrasse</a:t>
            </a:r>
          </a:p>
        </p:txBody>
      </p:sp>
    </p:spTree>
    <p:extLst>
      <p:ext uri="{BB962C8B-B14F-4D97-AF65-F5344CB8AC3E}">
        <p14:creationId xmlns:p14="http://schemas.microsoft.com/office/powerpoint/2010/main" val="36200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20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234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21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-   </a:t>
            </a:r>
            <a:r>
              <a:rPr lang="de-CH" sz="1200" dirty="0"/>
              <a:t>Durchfahrt nur möglich wenn sich kein Fahrzeug in der Engstelle befindet.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200" dirty="0"/>
              <a:t>Busse die in Richtung Dübendorf aus dem Kreisel fahren müssen oftmals nochmal anhalten bis die Engstelle frei von Gegenverkehr ist.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200" dirty="0"/>
              <a:t>In dieser Zeit wird der Kreisel </a:t>
            </a:r>
            <a:r>
              <a:rPr lang="de-CH" sz="1200" dirty="0" err="1"/>
              <a:t>zugestaut</a:t>
            </a:r>
            <a:r>
              <a:rPr lang="de-CH" sz="1200" dirty="0"/>
              <a:t> (Deadlock-Konflikt) – weder Zu- noch Abfluss aus dem Kreisel ist möglich.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CH" sz="1200" dirty="0"/>
          </a:p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407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22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de-CH" sz="1200" dirty="0"/>
          </a:p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322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23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D73C6901-228B-400C-B9EE-8A5F140F0579}" type="slidenum">
              <a:rPr lang="de-DE" smtClean="0"/>
              <a:pPr defTabSz="905939"/>
              <a:t>2</a:t>
            </a:fld>
            <a:endParaRPr 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D73C6901-228B-400C-B9EE-8A5F140F0579}" type="slidenum">
              <a:rPr lang="de-DE" smtClean="0"/>
              <a:pPr defTabSz="905939"/>
              <a:t>3</a:t>
            </a:fld>
            <a:endParaRPr lang="de-DE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6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9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12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13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047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14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0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939"/>
            <a:fld id="{14891F5D-03C8-458E-85A9-A0894ACB9BB8}" type="slidenum">
              <a:rPr lang="de-DE" smtClean="0"/>
              <a:pPr defTabSz="905939"/>
              <a:t>17</a:t>
            </a:fld>
            <a:endParaRPr lang="de-DE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/>
              <a:t>- Engstelle verhindert durchgehender Radstreifen</a:t>
            </a:r>
            <a:r>
              <a:rPr lang="de-CH" baseline="0" dirty="0"/>
              <a:t> bis zum Kreisel </a:t>
            </a:r>
            <a:r>
              <a:rPr lang="de-CH" baseline="0" dirty="0">
                <a:sym typeface="Wingdings" panose="05000000000000000000" pitchFamily="2" charset="2"/>
              </a:rPr>
              <a:t> Behinderung vom Radverkehr, Sicherheitsdefizit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0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buClrTx/>
              <a:buFont typeface="Arial" pitchFamily="34" charset="0"/>
              <a:buChar char="•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 typeface="Arial" pitchFamily="34" charset="0"/>
              <a:buChar char="•"/>
              <a:defRPr/>
            </a:lvl3pPr>
            <a:lvl4pPr>
              <a:buClrTx/>
              <a:buFont typeface="Arial" pitchFamily="34" charset="0"/>
              <a:buChar char="•"/>
              <a:defRPr/>
            </a:lvl4pPr>
            <a:lvl5pPr>
              <a:buClrTx/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857232"/>
            <a:ext cx="578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318" y="1571612"/>
            <a:ext cx="8462962" cy="502603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76290" y="1357298"/>
            <a:ext cx="846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3" cstate="print"/>
          <a:srcRect t="23521"/>
          <a:stretch>
            <a:fillRect/>
          </a:stretch>
        </p:blipFill>
        <p:spPr bwMode="auto">
          <a:xfrm>
            <a:off x="6499226" y="285728"/>
            <a:ext cx="2736850" cy="10064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utiger LT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ú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sz="4400" dirty="0"/>
          </a:p>
          <a:p>
            <a:pPr marL="0" indent="0">
              <a:buFont typeface="Wingdings" pitchFamily="2" charset="2"/>
              <a:buNone/>
            </a:pPr>
            <a:r>
              <a:rPr lang="de-DE" sz="3600" b="1" dirty="0"/>
              <a:t>Informations- und Diskussionsveranstaltung</a:t>
            </a:r>
            <a:br>
              <a:rPr lang="de-DE" sz="3600" b="1" dirty="0"/>
            </a:br>
            <a:r>
              <a:rPr lang="de-DE" sz="3600" b="1" dirty="0"/>
              <a:t>vom 5. Juni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Ev.-</a:t>
            </a:r>
            <a:r>
              <a:rPr lang="de-CH" dirty="0" err="1"/>
              <a:t>Ref</a:t>
            </a:r>
            <a:r>
              <a:rPr lang="de-CH" dirty="0"/>
              <a:t>. </a:t>
            </a:r>
            <a:r>
              <a:rPr lang="de-CH" dirty="0" smtClean="0"/>
              <a:t>Kirchenpflege Fällanden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Machbarkeit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Erhebung Raumkonzept, inkl. Verein Jugendarbeit</a:t>
            </a:r>
            <a:br>
              <a:rPr lang="de-CH" sz="2600" dirty="0"/>
            </a:br>
            <a:r>
              <a:rPr lang="de-CH" sz="2600" dirty="0"/>
              <a:t>mittels Bedarfsanalyse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Ausarbeitung Immobilienstrategie</a:t>
            </a:r>
            <a:br>
              <a:rPr lang="de-CH" sz="2600" dirty="0"/>
            </a:br>
            <a:r>
              <a:rPr lang="de-CH" sz="2600" dirty="0"/>
              <a:t>noch nicht abgeschlossen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Überlegungen zu Erhalt Altes Schulhaus vs. Ersatzbau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Skizzierung möglicher Ersatzbau</a:t>
            </a:r>
          </a:p>
          <a:p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234119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857232"/>
            <a:ext cx="5909667" cy="533400"/>
          </a:xfrm>
        </p:spPr>
        <p:txBody>
          <a:bodyPr/>
          <a:lstStyle/>
          <a:p>
            <a:r>
              <a:rPr lang="de-CH" dirty="0" smtClean="0"/>
              <a:t>Ev.-</a:t>
            </a:r>
            <a:r>
              <a:rPr lang="de-CH" dirty="0" err="1"/>
              <a:t>R</a:t>
            </a:r>
            <a:r>
              <a:rPr lang="de-CH" dirty="0" err="1" smtClean="0"/>
              <a:t>ef</a:t>
            </a:r>
            <a:r>
              <a:rPr lang="de-CH" dirty="0" smtClean="0"/>
              <a:t>. Kirchenpflege Fällanden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 smtClean="0"/>
              <a:t>Weitere Vorgehensphasen</a:t>
            </a:r>
            <a:endParaRPr lang="de-CH" b="1" dirty="0"/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/>
              <a:t>Machbarkeitsstudie</a:t>
            </a:r>
            <a:br>
              <a:rPr lang="de-CH" sz="2600" dirty="0"/>
            </a:br>
            <a:r>
              <a:rPr lang="de-CH" sz="2600" dirty="0"/>
              <a:t>durch Ev.-</a:t>
            </a:r>
            <a:r>
              <a:rPr lang="de-CH" sz="2600" dirty="0" err="1"/>
              <a:t>Ref</a:t>
            </a:r>
            <a:r>
              <a:rPr lang="de-CH" sz="2600" dirty="0"/>
              <a:t>. Kirchenpflege</a:t>
            </a:r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 smtClean="0"/>
              <a:t>Projektierungskredit für eine Neugestaltung des reformierten Kirchenareals in Fällanden</a:t>
            </a:r>
            <a:r>
              <a:rPr lang="de-CH" sz="2600" dirty="0"/>
              <a:t/>
            </a:r>
            <a:br>
              <a:rPr lang="de-CH" sz="2600" dirty="0"/>
            </a:br>
            <a:r>
              <a:rPr lang="de-CH" sz="2600" dirty="0"/>
              <a:t>Zustimmung durch Kirchgemeindeversammlung</a:t>
            </a:r>
            <a:br>
              <a:rPr lang="de-CH" sz="2600" dirty="0"/>
            </a:br>
            <a:r>
              <a:rPr lang="de-CH" sz="2600" dirty="0"/>
              <a:t>-&gt; Erstellung Richtprojekt Neubau</a:t>
            </a:r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/>
              <a:t>Baukredit</a:t>
            </a:r>
            <a:br>
              <a:rPr lang="de-CH" sz="2600" dirty="0"/>
            </a:br>
            <a:r>
              <a:rPr lang="de-CH" sz="2600" dirty="0"/>
              <a:t>Zustimmung durch Urnenabstimmung</a:t>
            </a:r>
          </a:p>
        </p:txBody>
      </p:sp>
    </p:spTree>
    <p:extLst>
      <p:ext uri="{BB962C8B-B14F-4D97-AF65-F5344CB8AC3E}">
        <p14:creationId xmlns:p14="http://schemas.microsoft.com/office/powerpoint/2010/main" val="326128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Verkehrssituation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Regionale Verkehrssteuerung (RVS)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Vorteile aus Sicht Amt für Verkehr 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Vorteile aus Sicht VBZ</a:t>
            </a:r>
          </a:p>
          <a:p>
            <a:pPr marL="0" indent="0"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86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9007" t="3537" b="3702"/>
          <a:stretch/>
        </p:blipFill>
        <p:spPr>
          <a:xfrm>
            <a:off x="828718" y="2204864"/>
            <a:ext cx="4484321" cy="345638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569170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Regionale Verkehrssteuerung (RVS)</a:t>
            </a:r>
          </a:p>
          <a:p>
            <a:pPr marL="4664075" indent="-360363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Stau ausserhalb des Siedlungsgebietes</a:t>
            </a:r>
          </a:p>
          <a:p>
            <a:pPr marL="4664075" indent="-360363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Priorisierung ÖV</a:t>
            </a:r>
          </a:p>
          <a:p>
            <a:pPr marL="4664075" indent="-360363"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Flüssiger Verkehrsfluss im Zentrum</a:t>
            </a:r>
          </a:p>
          <a:p>
            <a:pPr marL="0" indent="0"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72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569170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Regionale Verkehrssteuerung (RVS)</a:t>
            </a:r>
          </a:p>
          <a:p>
            <a:pPr marL="360363" indent="-360363"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dirty="0"/>
              <a:t>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1949" b="8546"/>
          <a:stretch/>
        </p:blipFill>
        <p:spPr>
          <a:xfrm>
            <a:off x="848544" y="2132856"/>
            <a:ext cx="7344816" cy="4420883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2533304" y="2663104"/>
            <a:ext cx="195776" cy="864096"/>
            <a:chOff x="2504728" y="2636912"/>
            <a:chExt cx="195776" cy="864096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728" y="2636912"/>
              <a:ext cx="195776" cy="604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9" name="Gerader Verbinder 8"/>
            <p:cNvCxnSpPr>
              <a:stCxn id="4" idx="2"/>
            </p:cNvCxnSpPr>
            <p:nvPr/>
          </p:nvCxnSpPr>
          <p:spPr bwMode="auto">
            <a:xfrm>
              <a:off x="2602616" y="3241512"/>
              <a:ext cx="0" cy="25949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uppieren 11"/>
          <p:cNvGrpSpPr/>
          <p:nvPr/>
        </p:nvGrpSpPr>
        <p:grpSpPr>
          <a:xfrm>
            <a:off x="4690368" y="2177182"/>
            <a:ext cx="195776" cy="864096"/>
            <a:chOff x="2504728" y="2636912"/>
            <a:chExt cx="195776" cy="86409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728" y="2636912"/>
              <a:ext cx="195776" cy="604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4" name="Gerader Verbinder 13"/>
            <p:cNvCxnSpPr>
              <a:stCxn id="13" idx="2"/>
            </p:cNvCxnSpPr>
            <p:nvPr/>
          </p:nvCxnSpPr>
          <p:spPr bwMode="auto">
            <a:xfrm>
              <a:off x="2602616" y="3241512"/>
              <a:ext cx="0" cy="25949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uppieren 14"/>
          <p:cNvGrpSpPr/>
          <p:nvPr/>
        </p:nvGrpSpPr>
        <p:grpSpPr>
          <a:xfrm>
            <a:off x="5313040" y="4869160"/>
            <a:ext cx="195776" cy="864096"/>
            <a:chOff x="2504728" y="2636912"/>
            <a:chExt cx="195776" cy="864096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728" y="2636912"/>
              <a:ext cx="195776" cy="604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7" name="Gerader Verbinder 16"/>
            <p:cNvCxnSpPr>
              <a:stCxn id="16" idx="2"/>
            </p:cNvCxnSpPr>
            <p:nvPr/>
          </p:nvCxnSpPr>
          <p:spPr bwMode="auto">
            <a:xfrm>
              <a:off x="2602616" y="3241512"/>
              <a:ext cx="0" cy="25949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4412704"/>
            <a:ext cx="448444" cy="448444"/>
          </a:xfrm>
          <a:prstGeom prst="rect">
            <a:avLst/>
          </a:prstGeom>
        </p:spPr>
      </p:pic>
      <p:sp>
        <p:nvSpPr>
          <p:cNvPr id="21" name="Freihandform 20"/>
          <p:cNvSpPr/>
          <p:nvPr/>
        </p:nvSpPr>
        <p:spPr bwMode="auto">
          <a:xfrm>
            <a:off x="1577340" y="2743200"/>
            <a:ext cx="982980" cy="762000"/>
          </a:xfrm>
          <a:custGeom>
            <a:avLst/>
            <a:gdLst>
              <a:gd name="connsiteX0" fmla="*/ 982980 w 982980"/>
              <a:gd name="connsiteY0" fmla="*/ 762000 h 762000"/>
              <a:gd name="connsiteX1" fmla="*/ 822960 w 982980"/>
              <a:gd name="connsiteY1" fmla="*/ 548640 h 762000"/>
              <a:gd name="connsiteX2" fmla="*/ 624840 w 982980"/>
              <a:gd name="connsiteY2" fmla="*/ 411480 h 762000"/>
              <a:gd name="connsiteX3" fmla="*/ 243840 w 982980"/>
              <a:gd name="connsiteY3" fmla="*/ 190500 h 762000"/>
              <a:gd name="connsiteX4" fmla="*/ 0 w 98298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762000">
                <a:moveTo>
                  <a:pt x="982980" y="762000"/>
                </a:moveTo>
                <a:cubicBezTo>
                  <a:pt x="932815" y="684530"/>
                  <a:pt x="882650" y="607060"/>
                  <a:pt x="822960" y="548640"/>
                </a:cubicBezTo>
                <a:cubicBezTo>
                  <a:pt x="763270" y="490220"/>
                  <a:pt x="721360" y="471170"/>
                  <a:pt x="624840" y="411480"/>
                </a:cubicBezTo>
                <a:cubicBezTo>
                  <a:pt x="528320" y="351790"/>
                  <a:pt x="347980" y="259080"/>
                  <a:pt x="243840" y="190500"/>
                </a:cubicBezTo>
                <a:cubicBezTo>
                  <a:pt x="139700" y="121920"/>
                  <a:pt x="69850" y="60960"/>
                  <a:pt x="0" y="0"/>
                </a:cubicBezTo>
              </a:path>
            </a:pathLst>
          </a:cu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34" charset="0"/>
            </a:endParaRPr>
          </a:p>
        </p:txBody>
      </p:sp>
      <p:sp>
        <p:nvSpPr>
          <p:cNvPr id="24" name="Freihandform 23"/>
          <p:cNvSpPr/>
          <p:nvPr/>
        </p:nvSpPr>
        <p:spPr bwMode="auto">
          <a:xfrm>
            <a:off x="4823460" y="2177182"/>
            <a:ext cx="417572" cy="779378"/>
          </a:xfrm>
          <a:custGeom>
            <a:avLst/>
            <a:gdLst>
              <a:gd name="connsiteX0" fmla="*/ 0 w 350520"/>
              <a:gd name="connsiteY0" fmla="*/ 693420 h 693420"/>
              <a:gd name="connsiteX1" fmla="*/ 198120 w 350520"/>
              <a:gd name="connsiteY1" fmla="*/ 320040 h 693420"/>
              <a:gd name="connsiteX2" fmla="*/ 350520 w 350520"/>
              <a:gd name="connsiteY2" fmla="*/ 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" h="693420">
                <a:moveTo>
                  <a:pt x="0" y="693420"/>
                </a:moveTo>
                <a:cubicBezTo>
                  <a:pt x="69850" y="564515"/>
                  <a:pt x="139700" y="435610"/>
                  <a:pt x="198120" y="320040"/>
                </a:cubicBezTo>
                <a:cubicBezTo>
                  <a:pt x="256540" y="204470"/>
                  <a:pt x="303530" y="102235"/>
                  <a:pt x="350520" y="0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34" charset="0"/>
            </a:endParaRPr>
          </a:p>
        </p:txBody>
      </p:sp>
      <p:sp>
        <p:nvSpPr>
          <p:cNvPr id="25" name="Freihandform 24"/>
          <p:cNvSpPr/>
          <p:nvPr/>
        </p:nvSpPr>
        <p:spPr bwMode="auto">
          <a:xfrm>
            <a:off x="5387340" y="5783580"/>
            <a:ext cx="556260" cy="762000"/>
          </a:xfrm>
          <a:custGeom>
            <a:avLst/>
            <a:gdLst>
              <a:gd name="connsiteX0" fmla="*/ 0 w 556260"/>
              <a:gd name="connsiteY0" fmla="*/ 0 h 762000"/>
              <a:gd name="connsiteX1" fmla="*/ 190500 w 556260"/>
              <a:gd name="connsiteY1" fmla="*/ 350520 h 762000"/>
              <a:gd name="connsiteX2" fmla="*/ 556260 w 556260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260" h="762000">
                <a:moveTo>
                  <a:pt x="0" y="0"/>
                </a:moveTo>
                <a:cubicBezTo>
                  <a:pt x="48895" y="111760"/>
                  <a:pt x="97790" y="223520"/>
                  <a:pt x="190500" y="350520"/>
                </a:cubicBezTo>
                <a:cubicBezTo>
                  <a:pt x="283210" y="477520"/>
                  <a:pt x="419735" y="619760"/>
                  <a:pt x="556260" y="762000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LT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5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Regionale Verkehrssteuerung (RVS)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Definition: Anzahl Fahrzeuge pro Stunde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Leistungsgrenze Kreisel gem. Theorie: ca. 2'500 </a:t>
            </a:r>
            <a:r>
              <a:rPr lang="de-CH" sz="2600" dirty="0" err="1"/>
              <a:t>Fz</a:t>
            </a:r>
            <a:r>
              <a:rPr lang="de-CH" sz="2600" dirty="0"/>
              <a:t>/h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Effektive Verkehrsmenge: 2'400 – 2'600 </a:t>
            </a:r>
            <a:r>
              <a:rPr lang="de-CH" sz="2600" dirty="0" err="1"/>
              <a:t>Fz</a:t>
            </a:r>
            <a:r>
              <a:rPr lang="de-CH" sz="2600" dirty="0"/>
              <a:t>/h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CH" sz="2600" dirty="0">
                <a:sym typeface="Wingdings" panose="05000000000000000000" pitchFamily="2" charset="2"/>
              </a:rPr>
              <a:t> Leistungsgrenze Kreisel ist erreicht</a:t>
            </a:r>
          </a:p>
          <a:p>
            <a:pPr marL="358775" indent="-358775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CH" sz="2600" dirty="0">
                <a:sym typeface="Wingdings" panose="05000000000000000000" pitchFamily="2" charset="2"/>
              </a:rPr>
              <a:t> RVS und Kreisel stellen sicher, dass kein</a:t>
            </a:r>
            <a:br>
              <a:rPr lang="de-CH" sz="2600" dirty="0">
                <a:sym typeface="Wingdings" panose="05000000000000000000" pitchFamily="2" charset="2"/>
              </a:rPr>
            </a:br>
            <a:r>
              <a:rPr lang="de-CH" sz="2600" dirty="0">
                <a:sym typeface="Wingdings" panose="05000000000000000000" pitchFamily="2" charset="2"/>
              </a:rPr>
              <a:t> zusätzlicher Verkehr durchs Zentrum fliesst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22779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Regionale Verkehrssteuerung (RVS)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de-CH" sz="2600" dirty="0"/>
              <a:t>aber…: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Engstelle führt zu Störungen im System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Priorisierung ÖV erfolgt nicht optimal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Oft Staubildung, da Störungen nicht </a:t>
            </a:r>
            <a:br>
              <a:rPr lang="de-CH" sz="2600" dirty="0"/>
            </a:br>
            <a:r>
              <a:rPr lang="de-CH" sz="2600" dirty="0"/>
              <a:t>vorhersehbar sind</a:t>
            </a:r>
          </a:p>
        </p:txBody>
      </p:sp>
    </p:spTree>
    <p:extLst>
      <p:ext uri="{BB962C8B-B14F-4D97-AF65-F5344CB8AC3E}">
        <p14:creationId xmlns:p14="http://schemas.microsoft.com/office/powerpoint/2010/main" val="352114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Vorteile aus Sicht Amt für 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b="1" dirty="0"/>
              <a:t> </a:t>
            </a:r>
            <a:r>
              <a:rPr lang="de-CH" sz="2600" dirty="0"/>
              <a:t>Veloverkehr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5922" b="6843"/>
          <a:stretch/>
        </p:blipFill>
        <p:spPr>
          <a:xfrm>
            <a:off x="920552" y="2708920"/>
            <a:ext cx="6192688" cy="367240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3224699" y="3108071"/>
            <a:ext cx="1872208" cy="1501413"/>
            <a:chOff x="2936776" y="5085184"/>
            <a:chExt cx="1872208" cy="1501413"/>
          </a:xfrm>
        </p:grpSpPr>
        <p:sp>
          <p:nvSpPr>
            <p:cNvPr id="4" name="Textfeld 3"/>
            <p:cNvSpPr txBox="1"/>
            <p:nvPr/>
          </p:nvSpPr>
          <p:spPr>
            <a:xfrm>
              <a:off x="2936776" y="5085184"/>
              <a:ext cx="187220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000" dirty="0"/>
                <a:t>durchgehende Radstreifen</a:t>
              </a:r>
            </a:p>
          </p:txBody>
        </p:sp>
        <p:cxnSp>
          <p:nvCxnSpPr>
            <p:cNvPr id="8" name="Gerader Verbinder 7"/>
            <p:cNvCxnSpPr/>
            <p:nvPr/>
          </p:nvCxnSpPr>
          <p:spPr bwMode="auto">
            <a:xfrm>
              <a:off x="3872880" y="5793070"/>
              <a:ext cx="0" cy="72916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Ellipse 24"/>
            <p:cNvSpPr/>
            <p:nvPr/>
          </p:nvSpPr>
          <p:spPr bwMode="auto">
            <a:xfrm>
              <a:off x="3823790" y="6488418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9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Vorteile aus Sicht Amt für 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b="1" dirty="0"/>
              <a:t> </a:t>
            </a:r>
            <a:r>
              <a:rPr lang="de-CH" sz="2600" dirty="0"/>
              <a:t>Fussverkehr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2636912"/>
            <a:ext cx="6177136" cy="37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2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Vorteile aus Sicht Amt für 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b="1" dirty="0"/>
              <a:t> </a:t>
            </a:r>
            <a:r>
              <a:rPr lang="de-CH" sz="2600" dirty="0"/>
              <a:t>Fussverkehr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5922" b="6843"/>
          <a:stretch/>
        </p:blipFill>
        <p:spPr>
          <a:xfrm>
            <a:off x="920552" y="2708920"/>
            <a:ext cx="6192688" cy="367240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3116903" y="3041003"/>
            <a:ext cx="1944216" cy="1852814"/>
            <a:chOff x="3116903" y="2714238"/>
            <a:chExt cx="1944216" cy="1852814"/>
          </a:xfrm>
        </p:grpSpPr>
        <p:sp>
          <p:nvSpPr>
            <p:cNvPr id="12" name="Textfeld 11"/>
            <p:cNvSpPr txBox="1"/>
            <p:nvPr/>
          </p:nvSpPr>
          <p:spPr>
            <a:xfrm>
              <a:off x="3116903" y="2714238"/>
              <a:ext cx="1944216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000" dirty="0"/>
                <a:t>durchgehende Trottoirs</a:t>
              </a:r>
            </a:p>
          </p:txBody>
        </p:sp>
        <p:cxnSp>
          <p:nvCxnSpPr>
            <p:cNvPr id="13" name="Gerader Verbinder 12"/>
            <p:cNvCxnSpPr>
              <a:stCxn id="26" idx="5"/>
            </p:cNvCxnSpPr>
            <p:nvPr/>
          </p:nvCxnSpPr>
          <p:spPr bwMode="auto">
            <a:xfrm flipH="1" flipV="1">
              <a:off x="4107457" y="3422125"/>
              <a:ext cx="569304" cy="7458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Ellipse 25"/>
            <p:cNvSpPr/>
            <p:nvPr/>
          </p:nvSpPr>
          <p:spPr bwMode="auto">
            <a:xfrm>
              <a:off x="4592960" y="4084176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  <p:cxnSp>
          <p:nvCxnSpPr>
            <p:cNvPr id="36" name="Gerader Verbinder 35"/>
            <p:cNvCxnSpPr/>
            <p:nvPr/>
          </p:nvCxnSpPr>
          <p:spPr bwMode="auto">
            <a:xfrm flipV="1">
              <a:off x="3741693" y="3422126"/>
              <a:ext cx="347213" cy="11260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Ellipse 36"/>
            <p:cNvSpPr/>
            <p:nvPr/>
          </p:nvSpPr>
          <p:spPr bwMode="auto">
            <a:xfrm>
              <a:off x="3700223" y="4468873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525733" y="4093757"/>
            <a:ext cx="3918012" cy="824676"/>
            <a:chOff x="5525733" y="3766992"/>
            <a:chExt cx="3918012" cy="824676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6249144" y="3785603"/>
              <a:ext cx="3194601" cy="806065"/>
              <a:chOff x="1515631" y="6067904"/>
              <a:chExt cx="3194601" cy="806065"/>
            </a:xfrm>
          </p:grpSpPr>
          <p:sp>
            <p:nvSpPr>
              <p:cNvPr id="16" name="Textfeld 15"/>
              <p:cNvSpPr txBox="1"/>
              <p:nvPr/>
            </p:nvSpPr>
            <p:spPr>
              <a:xfrm>
                <a:off x="2309208" y="6166083"/>
                <a:ext cx="2401024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2000" dirty="0"/>
                  <a:t>Zwei geschützte Fussgängerstreifen</a:t>
                </a:r>
              </a:p>
            </p:txBody>
          </p:sp>
          <p:cxnSp>
            <p:nvCxnSpPr>
              <p:cNvPr id="17" name="Gerader Verbinder 16"/>
              <p:cNvCxnSpPr>
                <a:endCxn id="16" idx="1"/>
              </p:cNvCxnSpPr>
              <p:nvPr/>
            </p:nvCxnSpPr>
            <p:spPr bwMode="auto">
              <a:xfrm>
                <a:off x="1515631" y="6067904"/>
                <a:ext cx="793577" cy="45212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Gerader Verbinder 21"/>
            <p:cNvCxnSpPr/>
            <p:nvPr/>
          </p:nvCxnSpPr>
          <p:spPr bwMode="auto">
            <a:xfrm>
              <a:off x="5601072" y="4237725"/>
              <a:ext cx="144164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Ellipse 28"/>
            <p:cNvSpPr/>
            <p:nvPr/>
          </p:nvSpPr>
          <p:spPr bwMode="auto">
            <a:xfrm>
              <a:off x="6233904" y="3766992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5525733" y="4194917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9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Begrüssung / </a:t>
            </a:r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5019675" algn="l"/>
              </a:tabLst>
            </a:pPr>
            <a:r>
              <a:rPr lang="de-DE" b="1" dirty="0" smtClean="0"/>
              <a:t>Teil 1 (ca. 30 Minuten)</a:t>
            </a:r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  <a:tabLst>
                <a:tab pos="5202238" algn="l"/>
              </a:tabLst>
            </a:pPr>
            <a:r>
              <a:rPr lang="de-DE" dirty="0" smtClean="0"/>
              <a:t>Ausgangslage </a:t>
            </a:r>
            <a:r>
              <a:rPr lang="de-DE" dirty="0"/>
              <a:t>/ Zielsetzung 	Gemeinderat	</a:t>
            </a:r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  <a:tabLst>
                <a:tab pos="5202238" algn="l"/>
              </a:tabLst>
            </a:pPr>
            <a:r>
              <a:rPr lang="de-DE" dirty="0"/>
              <a:t>Situation Altes Schulhaus 	Kirchenpflege </a:t>
            </a:r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  <a:tabLst>
                <a:tab pos="5202238" algn="l"/>
              </a:tabLst>
            </a:pPr>
            <a:r>
              <a:rPr lang="de-DE" dirty="0"/>
              <a:t>Verkehrssituation 	Kanton Zürich</a:t>
            </a:r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  <a:tabLst>
                <a:tab pos="5202238" algn="l"/>
              </a:tabLst>
            </a:pPr>
            <a:r>
              <a:rPr lang="de-DE" dirty="0" smtClean="0"/>
              <a:t>Denkmalschutz</a:t>
            </a:r>
            <a:r>
              <a:rPr lang="de-DE" dirty="0"/>
              <a:t>	Heimatschutz</a:t>
            </a:r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  <a:tabLst>
                <a:tab pos="5202238" algn="l"/>
              </a:tabLst>
            </a:pPr>
            <a:r>
              <a:rPr lang="de-DE" dirty="0"/>
              <a:t>Verfahren	</a:t>
            </a:r>
            <a:r>
              <a:rPr lang="de-DE" dirty="0" smtClean="0"/>
              <a:t>Gemeinderat</a:t>
            </a:r>
            <a:endParaRPr lang="de-DE" dirty="0"/>
          </a:p>
          <a:p>
            <a:pPr marL="0" indent="0">
              <a:spcBef>
                <a:spcPts val="1200"/>
              </a:spcBef>
              <a:buNone/>
              <a:tabLst>
                <a:tab pos="5019675" algn="l"/>
              </a:tabLst>
            </a:pPr>
            <a:endParaRPr lang="de-DE" dirty="0"/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</a:pPr>
            <a:endParaRPr lang="de-DE" dirty="0"/>
          </a:p>
          <a:p>
            <a:endParaRPr lang="de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Vorteile aus Sicht VBZ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ÖV ist von grosser Bedeutung für Fällanden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5 Buslinien verkehren über den Kreisel (704/705/743/744/745)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Rückstau aus allen Richtungen </a:t>
            </a:r>
            <a:br>
              <a:rPr lang="de-CH" sz="2600" dirty="0"/>
            </a:br>
            <a:r>
              <a:rPr lang="de-CH" sz="2600" dirty="0"/>
              <a:t>(bis zu 4 min Zeitverlust)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Engstelle behindert 3 Buslinien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</p:spTree>
    <p:extLst>
      <p:ext uri="{BB962C8B-B14F-4D97-AF65-F5344CB8AC3E}">
        <p14:creationId xmlns:p14="http://schemas.microsoft.com/office/powerpoint/2010/main" val="398347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Vorteile aus Sicht VBZ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b="1" dirty="0"/>
              <a:t> </a:t>
            </a:r>
            <a:r>
              <a:rPr lang="de-CH" sz="2600" dirty="0" smtClean="0"/>
              <a:t>Busverkehr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5922" b="6843"/>
          <a:stretch/>
        </p:blipFill>
        <p:spPr>
          <a:xfrm>
            <a:off x="920552" y="2708920"/>
            <a:ext cx="6192688" cy="367240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669749" y="4020304"/>
            <a:ext cx="3747747" cy="1015663"/>
            <a:chOff x="5525733" y="3716399"/>
            <a:chExt cx="3747747" cy="1015663"/>
          </a:xfrm>
        </p:grpSpPr>
        <p:sp>
          <p:nvSpPr>
            <p:cNvPr id="16" name="Textfeld 15"/>
            <p:cNvSpPr txBox="1"/>
            <p:nvPr/>
          </p:nvSpPr>
          <p:spPr>
            <a:xfrm>
              <a:off x="7042721" y="3716399"/>
              <a:ext cx="2230759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000" dirty="0"/>
                <a:t>Kreiselausfahrt mit Gegenverkehr möglich</a:t>
              </a:r>
            </a:p>
          </p:txBody>
        </p:sp>
        <p:cxnSp>
          <p:nvCxnSpPr>
            <p:cNvPr id="22" name="Gerader Verbinder 21"/>
            <p:cNvCxnSpPr/>
            <p:nvPr/>
          </p:nvCxnSpPr>
          <p:spPr bwMode="auto">
            <a:xfrm>
              <a:off x="5601072" y="4237725"/>
              <a:ext cx="144164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Ellipse 29"/>
            <p:cNvSpPr/>
            <p:nvPr/>
          </p:nvSpPr>
          <p:spPr bwMode="auto">
            <a:xfrm>
              <a:off x="5525733" y="4194917"/>
              <a:ext cx="98179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937268" y="3027432"/>
            <a:ext cx="1872208" cy="1522939"/>
            <a:chOff x="2958476" y="5039866"/>
            <a:chExt cx="1872208" cy="1522939"/>
          </a:xfrm>
        </p:grpSpPr>
        <p:sp>
          <p:nvSpPr>
            <p:cNvPr id="19" name="Textfeld 18"/>
            <p:cNvSpPr txBox="1"/>
            <p:nvPr/>
          </p:nvSpPr>
          <p:spPr>
            <a:xfrm>
              <a:off x="2958476" y="5039866"/>
              <a:ext cx="1872208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000" dirty="0"/>
                <a:t>Beseitigung Engstelle</a:t>
              </a:r>
            </a:p>
          </p:txBody>
        </p:sp>
        <p:cxnSp>
          <p:nvCxnSpPr>
            <p:cNvPr id="20" name="Gerader Verbinder 19"/>
            <p:cNvCxnSpPr/>
            <p:nvPr/>
          </p:nvCxnSpPr>
          <p:spPr bwMode="auto">
            <a:xfrm>
              <a:off x="3894580" y="5747752"/>
              <a:ext cx="0" cy="7559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Ellipse 20"/>
            <p:cNvSpPr/>
            <p:nvPr/>
          </p:nvSpPr>
          <p:spPr bwMode="auto">
            <a:xfrm>
              <a:off x="3850838" y="6464626"/>
              <a:ext cx="89254" cy="9817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45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76318" y="1571612"/>
            <a:ext cx="8641178" cy="5026038"/>
          </a:xfrm>
        </p:spPr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Fazit aus Sicht Verkehr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Erhöhung der Verkehrssicherheit für alle Verkehrsteilnehmer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Reduktion Zeitverlust des </a:t>
            </a:r>
            <a:r>
              <a:rPr lang="de-CH" sz="2600" dirty="0" err="1"/>
              <a:t>ÖV's</a:t>
            </a:r>
            <a:endParaRPr lang="de-CH" sz="2600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Kein Mehrverkehr 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de-CH" dirty="0">
                <a:sym typeface="Wingdings" panose="05000000000000000000" pitchFamily="2" charset="2"/>
              </a:rPr>
              <a:t> AFV hat Interesse am Erwerb und Abbruch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   des </a:t>
            </a:r>
            <a:r>
              <a:rPr lang="de-CH" dirty="0" smtClean="0">
                <a:sym typeface="Wingdings" panose="05000000000000000000" pitchFamily="2" charset="2"/>
              </a:rPr>
              <a:t>«Alten Schulhauses»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Amt für Verkehr Kanton Zürich</a:t>
            </a:r>
          </a:p>
        </p:txBody>
      </p:sp>
    </p:spTree>
    <p:extLst>
      <p:ext uri="{BB962C8B-B14F-4D97-AF65-F5344CB8AC3E}">
        <p14:creationId xmlns:p14="http://schemas.microsoft.com/office/powerpoint/2010/main" val="198052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71525" y="857232"/>
            <a:ext cx="5909667" cy="533400"/>
          </a:xfrm>
        </p:spPr>
        <p:txBody>
          <a:bodyPr/>
          <a:lstStyle/>
          <a:p>
            <a:r>
              <a:rPr lang="de-CH" dirty="0" smtClean="0"/>
              <a:t>Gemeinderat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Wie weiter - Verfahren</a:t>
            </a:r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/>
              <a:t>Erstellung Richtprojekt Neubau</a:t>
            </a:r>
            <a:br>
              <a:rPr lang="de-CH" sz="2600" dirty="0"/>
            </a:br>
            <a:r>
              <a:rPr lang="de-CH" sz="2600" dirty="0"/>
              <a:t>durch Ev.-</a:t>
            </a:r>
            <a:r>
              <a:rPr lang="de-CH" sz="2600" dirty="0" err="1"/>
              <a:t>Ref</a:t>
            </a:r>
            <a:r>
              <a:rPr lang="de-CH" sz="2600" dirty="0"/>
              <a:t>. Kirchenpflege</a:t>
            </a:r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/>
              <a:t>Inventarentlassung</a:t>
            </a:r>
            <a:br>
              <a:rPr lang="de-CH" sz="2600" dirty="0"/>
            </a:br>
            <a:r>
              <a:rPr lang="de-CH" sz="2600" dirty="0"/>
              <a:t>gestützt auf Richtprojekt und übergeordnete Interessen (</a:t>
            </a:r>
            <a:r>
              <a:rPr lang="de-CH" sz="2600" dirty="0" err="1"/>
              <a:t>Rekursberechtigte</a:t>
            </a:r>
            <a:r>
              <a:rPr lang="de-CH" sz="2600" dirty="0"/>
              <a:t>: direkte Anwohner und Verbände)</a:t>
            </a:r>
          </a:p>
          <a:p>
            <a:pPr marL="533400" indent="-5334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de-CH" sz="2600" dirty="0"/>
              <a:t>Anpassung der Bau- und Zonenordnung (BZO)</a:t>
            </a:r>
            <a:br>
              <a:rPr lang="de-CH" sz="2600" dirty="0"/>
            </a:br>
            <a:r>
              <a:rPr lang="de-CH" sz="2600" dirty="0"/>
              <a:t>Zustimmung durch Gemeindeversammlung und Genehmigung durch Kanton</a:t>
            </a:r>
          </a:p>
          <a:p>
            <a:pPr marL="0" indent="0"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59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96330" cy="487203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de-CH" b="1" dirty="0" smtClean="0"/>
              <a:t>Teil 2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de-CH" dirty="0" smtClean="0"/>
              <a:t>Diskussion, Inputs und Fragen</a:t>
            </a:r>
            <a:r>
              <a:rPr lang="de-CH" sz="2600" dirty="0" smtClean="0"/>
              <a:t> </a:t>
            </a:r>
            <a:endParaRPr lang="de-CH" sz="2600" dirty="0"/>
          </a:p>
          <a:p>
            <a:pPr marL="0" indent="0">
              <a:lnSpc>
                <a:spcPct val="112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Alle</a:t>
            </a:r>
            <a:endParaRPr lang="de-C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557338"/>
            <a:ext cx="8496330" cy="487203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de-CH" dirty="0"/>
              <a:t>...</a:t>
            </a:r>
            <a:r>
              <a:rPr lang="de-CH" sz="2600" dirty="0"/>
              <a:t>für Ihre Aufmerksamkeit und Ihr Interesse! </a:t>
            </a:r>
          </a:p>
          <a:p>
            <a:pPr marL="0" indent="0">
              <a:lnSpc>
                <a:spcPct val="112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de-CH" sz="2600" dirty="0"/>
              <a:t>Der Gemeinderat und die Evangelisch-reformierte Kirchenpflege </a:t>
            </a:r>
            <a:r>
              <a:rPr lang="de-CH" sz="2600" dirty="0" smtClean="0"/>
              <a:t>laden </a:t>
            </a:r>
            <a:r>
              <a:rPr lang="de-CH" sz="2600" dirty="0"/>
              <a:t>Sie herzlich </a:t>
            </a:r>
            <a:r>
              <a:rPr lang="de-CH" sz="2600" dirty="0" smtClean="0"/>
              <a:t>zum </a:t>
            </a:r>
            <a:r>
              <a:rPr lang="de-CH" sz="2600" dirty="0" err="1"/>
              <a:t>Apéro</a:t>
            </a:r>
            <a:r>
              <a:rPr lang="de-CH" sz="2600" dirty="0" smtClean="0"/>
              <a:t> ein!</a:t>
            </a:r>
            <a:endParaRPr lang="de-CH" sz="2600" dirty="0"/>
          </a:p>
          <a:p>
            <a:pPr marL="0" indent="0">
              <a:lnSpc>
                <a:spcPct val="112000"/>
              </a:lnSpc>
              <a:spcBef>
                <a:spcPts val="1800"/>
              </a:spcBef>
              <a:spcAft>
                <a:spcPts val="800"/>
              </a:spcAft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Dank...</a:t>
            </a:r>
          </a:p>
        </p:txBody>
      </p:sp>
    </p:spTree>
    <p:extLst>
      <p:ext uri="{BB962C8B-B14F-4D97-AF65-F5344CB8AC3E}">
        <p14:creationId xmlns:p14="http://schemas.microsoft.com/office/powerpoint/2010/main" val="274246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Begrüssung / </a:t>
            </a:r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5019675" algn="l"/>
              </a:tabLst>
            </a:pPr>
            <a:r>
              <a:rPr lang="de-DE" b="1" dirty="0" smtClean="0"/>
              <a:t>Teil 2 (ca. 45 Minuten)</a:t>
            </a:r>
            <a:r>
              <a:rPr lang="de-DE" dirty="0"/>
              <a:t>	</a:t>
            </a:r>
          </a:p>
          <a:p>
            <a:pPr marL="0" indent="0">
              <a:spcBef>
                <a:spcPts val="1200"/>
              </a:spcBef>
              <a:buNone/>
              <a:tabLst>
                <a:tab pos="536575" algn="l"/>
                <a:tab pos="6100763" algn="l"/>
              </a:tabLst>
            </a:pPr>
            <a:r>
              <a:rPr lang="de-DE" dirty="0" smtClean="0"/>
              <a:t>7.	Diskussion, Inputs und Fragen </a:t>
            </a:r>
            <a:r>
              <a:rPr lang="de-DE" dirty="0"/>
              <a:t>	Alle</a:t>
            </a:r>
          </a:p>
          <a:p>
            <a:pPr marL="0" indent="0">
              <a:spcBef>
                <a:spcPts val="1200"/>
              </a:spcBef>
              <a:buNone/>
              <a:tabLst>
                <a:tab pos="536575" algn="l"/>
                <a:tab pos="5019675" algn="l"/>
              </a:tabLst>
            </a:pPr>
            <a:r>
              <a:rPr lang="de-DE" dirty="0" smtClean="0"/>
              <a:t>8.	</a:t>
            </a:r>
            <a:r>
              <a:rPr lang="de-DE" dirty="0" err="1" smtClean="0"/>
              <a:t>Apéro</a:t>
            </a:r>
            <a:endParaRPr lang="de-DE" dirty="0"/>
          </a:p>
          <a:p>
            <a:pPr marL="533400" indent="-533400">
              <a:spcBef>
                <a:spcPts val="1200"/>
              </a:spcBef>
              <a:buFont typeface="Frutiger LT 45 Light" pitchFamily="34" charset="0"/>
              <a:buAutoNum type="arabicPeriod"/>
            </a:pPr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51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F18AA8B-00AB-434D-A82C-AB56D58C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Referenten und Fachexperten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C48CDEE-7744-4DE5-934C-5696EF4C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/>
              <a:t>Kirchenpflege: </a:t>
            </a:r>
            <a:r>
              <a:rPr lang="de-CH" dirty="0" smtClean="0"/>
              <a:t>	Beatrix Auderset</a:t>
            </a:r>
            <a:br>
              <a:rPr lang="de-CH" dirty="0" smtClean="0"/>
            </a:br>
            <a:r>
              <a:rPr lang="de-CH" dirty="0" smtClean="0"/>
              <a:t>	Beat Ottiker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/>
              <a:t>Amt für </a:t>
            </a:r>
            <a:r>
              <a:rPr lang="de-CH" dirty="0" smtClean="0"/>
              <a:t>Verkehr:	Tobias Etter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 smtClean="0"/>
              <a:t>VBZ:</a:t>
            </a:r>
            <a:r>
              <a:rPr lang="de-CH" dirty="0" smtClean="0"/>
              <a:t>	Johannes </a:t>
            </a:r>
            <a:r>
              <a:rPr lang="de-CH" dirty="0" smtClean="0"/>
              <a:t>Eckert</a:t>
            </a:r>
            <a:br>
              <a:rPr lang="de-CH" dirty="0" smtClean="0"/>
            </a:br>
            <a:r>
              <a:rPr lang="de-CH" dirty="0" smtClean="0"/>
              <a:t>	</a:t>
            </a:r>
            <a:r>
              <a:rPr lang="de-CH" smtClean="0"/>
              <a:t>Jasmin Wiederkehr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 smtClean="0"/>
              <a:t>Heimatschutz:	Beat </a:t>
            </a:r>
            <a:r>
              <a:rPr lang="de-CH" dirty="0" err="1" smtClean="0"/>
              <a:t>Schwengeler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 smtClean="0"/>
              <a:t>Moderation: 	Stephan </a:t>
            </a:r>
            <a:r>
              <a:rPr lang="de-CH" dirty="0" err="1" smtClean="0"/>
              <a:t>Oehen</a:t>
            </a: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86163" algn="l"/>
              </a:tabLst>
            </a:pPr>
            <a:r>
              <a:rPr lang="de-CH" dirty="0" smtClean="0"/>
              <a:t>Gemeinderat	Rolf Rufer</a:t>
            </a:r>
            <a:br>
              <a:rPr lang="de-CH" dirty="0" smtClean="0"/>
            </a:br>
            <a:r>
              <a:rPr lang="de-CH" dirty="0" smtClean="0"/>
              <a:t>	Pierre André Schärer</a:t>
            </a:r>
            <a:br>
              <a:rPr lang="de-CH" dirty="0" smtClean="0"/>
            </a:br>
            <a:r>
              <a:rPr lang="de-CH" dirty="0" smtClean="0"/>
              <a:t>	Roland Gretler</a:t>
            </a:r>
          </a:p>
          <a:p>
            <a:pPr marL="0" indent="0">
              <a:buNone/>
              <a:tabLst>
                <a:tab pos="3586163" algn="l"/>
              </a:tabLst>
            </a:pPr>
            <a:r>
              <a:rPr lang="de-CH" dirty="0"/>
              <a:t>	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932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ADB670E-92C7-4B3C-B730-B1ACAF88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Zielsetzung des Anlasses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9FADB3-5C2A-4817-945C-48EB346E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sz="2600" dirty="0" smtClean="0"/>
              <a:t>Umfassende </a:t>
            </a:r>
            <a:r>
              <a:rPr lang="de-CH" sz="2600" dirty="0"/>
              <a:t>Information zu allen untersuchten Aspekten rund um das alte Schulhaus aus Sicht der involvierten Parteien und Fachstellen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sz="2600" dirty="0"/>
              <a:t>Vorstellung </a:t>
            </a:r>
            <a:r>
              <a:rPr lang="de-CH" sz="2600" dirty="0" smtClean="0"/>
              <a:t>der untersuchten Lösungsvarianten</a:t>
            </a:r>
            <a:endParaRPr lang="de-CH" sz="26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sz="2600" dirty="0"/>
              <a:t>Fragebeantwortung und Diskussion der umsetzbaren Lösungen, Moderation Stephan </a:t>
            </a:r>
            <a:r>
              <a:rPr lang="de-CH" sz="2600" dirty="0" err="1"/>
              <a:t>Oehen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351375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Geschichte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Liegenschaft altes Schulhaus, Kernzone A, Inventar schützenswerte Bauten in Fällanden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defRPr/>
            </a:pPr>
            <a:r>
              <a:rPr lang="de-CH" sz="2600" dirty="0"/>
              <a:t>Provokationsbegehren der Kirchenpflege vom </a:t>
            </a:r>
            <a:br>
              <a:rPr lang="de-CH" sz="2600" dirty="0"/>
            </a:br>
            <a:r>
              <a:rPr lang="de-CH" sz="2600" dirty="0"/>
              <a:t>23. September 2014: Zustand Liegenschaft stark sanierungsbedürftig, Raumbedarf kann nicht gedeckt werden 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Gutachten vom Juni 2015 bezüglich Schutzwürdigkeit im Auftrag der Baukommission / Frage des übergeordneten Interesses (Verkehr, ÖV, Sicherheit)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endParaRPr lang="de-C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A914E39-3F7C-4A96-BDAD-5B9108B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Fortsetzung 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7E7A224-06EE-419B-8B04-691897EE3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Diskussion im Gemeinderat: </a:t>
            </a:r>
            <a:br>
              <a:rPr lang="de-CH" sz="2600" dirty="0"/>
            </a:br>
            <a:r>
              <a:rPr lang="de-CH" sz="2600" dirty="0"/>
              <a:t>Inventarentlassung, fehlendes Gesamtbild, BZO-Änderung,  Einbezug der Bevölkerung 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GR beschliesst, Arbeitsgruppe einzusetzen, Zusammensetzung Vertreter Kirchenpflege, Amt für Verkehr und GR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Verkehrskommission beschäftigt sich mit Busverspätungen Fällanden / </a:t>
            </a:r>
            <a:r>
              <a:rPr lang="de-CH" sz="2600" dirty="0" err="1"/>
              <a:t>Stettbach</a:t>
            </a:r>
            <a:r>
              <a:rPr lang="de-CH" sz="2600" dirty="0"/>
              <a:t>, Einführung neues Verkehrsregime mit Ampeln bei Dorfeingang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endParaRPr lang="de-CH" sz="2600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endParaRPr lang="de-CH" dirty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73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A1C028E-9BD0-4755-849C-241EC47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Fortsetzung 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3343C77-270E-4FA9-982C-6EFA6B64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sz="2600" dirty="0"/>
              <a:t>Arbeitsgruppe nimmt Kontakt mit Denkmalpflege auf </a:t>
            </a:r>
            <a:br>
              <a:rPr lang="de-CH" sz="2600" dirty="0"/>
            </a:br>
            <a:r>
              <a:rPr lang="de-CH" sz="2600" dirty="0"/>
              <a:t>(Dez. 2016)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Kirchenpflege setzt Baukommission ein (März 2017)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Knotenstudium Zentrum Fällanden im Auftrag des Amtes für Verkehr (Herbst 2017)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865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Ev.-</a:t>
            </a:r>
            <a:r>
              <a:rPr lang="de-CH" dirty="0" err="1"/>
              <a:t>Ref</a:t>
            </a:r>
            <a:r>
              <a:rPr lang="de-CH" dirty="0"/>
              <a:t>. </a:t>
            </a:r>
            <a:r>
              <a:rPr lang="de-CH" dirty="0" smtClean="0"/>
              <a:t>Kirchenpflege Fällanden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  <a:defRPr/>
            </a:pPr>
            <a:r>
              <a:rPr lang="de-CH" b="1" dirty="0"/>
              <a:t>Geschichte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2009 Kauf des Alten Schulhauses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2011 Planung Saalbau, inkl. Umgebung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Altes Schulhaus sanierungsbedürftig</a:t>
            </a:r>
            <a:br>
              <a:rPr lang="de-CH" sz="2600" dirty="0"/>
            </a:br>
            <a:r>
              <a:rPr lang="de-CH" sz="2600" dirty="0"/>
              <a:t>Schallschutz, Brandschutz, Sanitäranlagen, elektrische Installation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540000" algn="l"/>
              </a:tabLst>
              <a:defRPr/>
            </a:pPr>
            <a:r>
              <a:rPr lang="de-CH" sz="2600" dirty="0"/>
              <a:t>Einreichen Provokationsbegehren</a:t>
            </a:r>
          </a:p>
          <a:p>
            <a:pPr marL="0" indent="0">
              <a:spcBef>
                <a:spcPts val="1200"/>
              </a:spcBef>
              <a:buNone/>
              <a:tabLst>
                <a:tab pos="540000" algn="l"/>
              </a:tabLst>
              <a:defRPr/>
            </a:pP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7101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Frutiger LT 45 Light"/>
        <a:ea typeface=""/>
        <a:cs typeface=""/>
      </a:majorFont>
      <a:minorFont>
        <a:latin typeface="Frutiger LT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45 Ligh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A4-Papier (210x297 mm)</PresentationFormat>
  <Paragraphs>150</Paragraphs>
  <Slides>25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1_Standarddesign</vt:lpstr>
      <vt:lpstr>PowerPoint-Präsentation</vt:lpstr>
      <vt:lpstr>Begrüssung / Ablauf</vt:lpstr>
      <vt:lpstr>Begrüssung / Ablauf</vt:lpstr>
      <vt:lpstr>Referenten und Fachexperten</vt:lpstr>
      <vt:lpstr>Zielsetzung des Anlasses</vt:lpstr>
      <vt:lpstr>Ausgangslage </vt:lpstr>
      <vt:lpstr>Fortsetzung Ausgangslage</vt:lpstr>
      <vt:lpstr>Fortsetzung Ausgangslage</vt:lpstr>
      <vt:lpstr>Ev.-Ref. Kirchenpflege Fällanden</vt:lpstr>
      <vt:lpstr>Ev.-Ref. Kirchenpflege Fällanden</vt:lpstr>
      <vt:lpstr>Ev.-Ref. Kirchenpflege Fällanden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Amt für Verkehr Kanton Zürich</vt:lpstr>
      <vt:lpstr>Gemeinderat</vt:lpstr>
      <vt:lpstr>Alle</vt:lpstr>
      <vt:lpstr>Vielen Dank...</vt:lpstr>
    </vt:vector>
  </TitlesOfParts>
  <Company>Fällanden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Gemeindeverwaltung</dc:creator>
  <cp:lastModifiedBy>Fahrni Anette</cp:lastModifiedBy>
  <cp:revision>537</cp:revision>
  <cp:lastPrinted>2018-06-04T12:36:33Z</cp:lastPrinted>
  <dcterms:created xsi:type="dcterms:W3CDTF">2002-08-06T09:35:03Z</dcterms:created>
  <dcterms:modified xsi:type="dcterms:W3CDTF">2018-06-06T08:06:56Z</dcterms:modified>
</cp:coreProperties>
</file>