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drawings/drawing2.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microsoft.com/office/2006/relationships/ui/userCustomization" Target="userCustomization/customUI.xml"/><Relationship Id="rId1" Type="http://schemas.openxmlformats.org/officeDocument/2006/relationships/officeDocument" Target="ppt/presentation.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42"/>
  </p:notesMasterIdLst>
  <p:handoutMasterIdLst>
    <p:handoutMasterId r:id="rId43"/>
  </p:handoutMasterIdLst>
  <p:sldIdLst>
    <p:sldId id="754" r:id="rId3"/>
    <p:sldId id="806" r:id="rId4"/>
    <p:sldId id="844" r:id="rId5"/>
    <p:sldId id="807" r:id="rId6"/>
    <p:sldId id="780" r:id="rId7"/>
    <p:sldId id="788" r:id="rId8"/>
    <p:sldId id="864" r:id="rId9"/>
    <p:sldId id="379" r:id="rId10"/>
    <p:sldId id="894" r:id="rId11"/>
    <p:sldId id="865" r:id="rId12"/>
    <p:sldId id="866" r:id="rId13"/>
    <p:sldId id="895" r:id="rId14"/>
    <p:sldId id="867" r:id="rId15"/>
    <p:sldId id="873" r:id="rId16"/>
    <p:sldId id="870" r:id="rId17"/>
    <p:sldId id="875" r:id="rId18"/>
    <p:sldId id="896" r:id="rId19"/>
    <p:sldId id="871" r:id="rId20"/>
    <p:sldId id="897" r:id="rId21"/>
    <p:sldId id="898" r:id="rId22"/>
    <p:sldId id="876" r:id="rId23"/>
    <p:sldId id="878" r:id="rId24"/>
    <p:sldId id="879" r:id="rId25"/>
    <p:sldId id="881" r:id="rId26"/>
    <p:sldId id="880" r:id="rId27"/>
    <p:sldId id="808" r:id="rId28"/>
    <p:sldId id="749" r:id="rId29"/>
    <p:sldId id="826" r:id="rId30"/>
    <p:sldId id="856" r:id="rId31"/>
    <p:sldId id="845" r:id="rId32"/>
    <p:sldId id="862" r:id="rId33"/>
    <p:sldId id="860" r:id="rId34"/>
    <p:sldId id="861" r:id="rId35"/>
    <p:sldId id="857" r:id="rId36"/>
    <p:sldId id="858" r:id="rId37"/>
    <p:sldId id="859" r:id="rId38"/>
    <p:sldId id="863" r:id="rId39"/>
    <p:sldId id="764" r:id="rId40"/>
    <p:sldId id="855" r:id="rId41"/>
  </p:sldIdLst>
  <p:sldSz cx="9906000" cy="6858000" type="A4"/>
  <p:notesSz cx="6669088" cy="9926638"/>
  <p:defaultTextStyle>
    <a:defPPr>
      <a:defRPr lang="de-DE"/>
    </a:defPPr>
    <a:lvl1pPr algn="l" rtl="0" eaLnBrk="0" fontAlgn="base" hangingPunct="0">
      <a:spcBef>
        <a:spcPct val="0"/>
      </a:spcBef>
      <a:spcAft>
        <a:spcPct val="0"/>
      </a:spcAft>
      <a:defRPr sz="2800" kern="1200">
        <a:solidFill>
          <a:schemeClr val="tx1"/>
        </a:solidFill>
        <a:latin typeface="Frutiger LT 45 Light" pitchFamily="34" charset="0"/>
        <a:ea typeface="+mn-ea"/>
        <a:cs typeface="+mn-cs"/>
      </a:defRPr>
    </a:lvl1pPr>
    <a:lvl2pPr marL="457200" algn="l" rtl="0" eaLnBrk="0" fontAlgn="base" hangingPunct="0">
      <a:spcBef>
        <a:spcPct val="0"/>
      </a:spcBef>
      <a:spcAft>
        <a:spcPct val="0"/>
      </a:spcAft>
      <a:defRPr sz="2800" kern="1200">
        <a:solidFill>
          <a:schemeClr val="tx1"/>
        </a:solidFill>
        <a:latin typeface="Frutiger LT 45 Light" pitchFamily="34" charset="0"/>
        <a:ea typeface="+mn-ea"/>
        <a:cs typeface="+mn-cs"/>
      </a:defRPr>
    </a:lvl2pPr>
    <a:lvl3pPr marL="914400" algn="l" rtl="0" eaLnBrk="0" fontAlgn="base" hangingPunct="0">
      <a:spcBef>
        <a:spcPct val="0"/>
      </a:spcBef>
      <a:spcAft>
        <a:spcPct val="0"/>
      </a:spcAft>
      <a:defRPr sz="2800" kern="1200">
        <a:solidFill>
          <a:schemeClr val="tx1"/>
        </a:solidFill>
        <a:latin typeface="Frutiger LT 45 Light"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Frutiger LT 45 Light"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Frutiger LT 45 Light" pitchFamily="34" charset="0"/>
        <a:ea typeface="+mn-ea"/>
        <a:cs typeface="+mn-cs"/>
      </a:defRPr>
    </a:lvl5pPr>
    <a:lvl6pPr marL="2286000" algn="l" defTabSz="914400" rtl="0" eaLnBrk="1" latinLnBrk="0" hangingPunct="1">
      <a:defRPr sz="2800" kern="1200">
        <a:solidFill>
          <a:schemeClr val="tx1"/>
        </a:solidFill>
        <a:latin typeface="Frutiger LT 45 Light" pitchFamily="34" charset="0"/>
        <a:ea typeface="+mn-ea"/>
        <a:cs typeface="+mn-cs"/>
      </a:defRPr>
    </a:lvl6pPr>
    <a:lvl7pPr marL="2743200" algn="l" defTabSz="914400" rtl="0" eaLnBrk="1" latinLnBrk="0" hangingPunct="1">
      <a:defRPr sz="2800" kern="1200">
        <a:solidFill>
          <a:schemeClr val="tx1"/>
        </a:solidFill>
        <a:latin typeface="Frutiger LT 45 Light" pitchFamily="34" charset="0"/>
        <a:ea typeface="+mn-ea"/>
        <a:cs typeface="+mn-cs"/>
      </a:defRPr>
    </a:lvl7pPr>
    <a:lvl8pPr marL="3200400" algn="l" defTabSz="914400" rtl="0" eaLnBrk="1" latinLnBrk="0" hangingPunct="1">
      <a:defRPr sz="2800" kern="1200">
        <a:solidFill>
          <a:schemeClr val="tx1"/>
        </a:solidFill>
        <a:latin typeface="Frutiger LT 45 Light" pitchFamily="34" charset="0"/>
        <a:ea typeface="+mn-ea"/>
        <a:cs typeface="+mn-cs"/>
      </a:defRPr>
    </a:lvl8pPr>
    <a:lvl9pPr marL="3657600" algn="l" defTabSz="914400" rtl="0" eaLnBrk="1" latinLnBrk="0" hangingPunct="1">
      <a:defRPr sz="2800" kern="1200">
        <a:solidFill>
          <a:schemeClr val="tx1"/>
        </a:solidFill>
        <a:latin typeface="Frutiger LT 45 Light" pitchFamily="34" charset="0"/>
        <a:ea typeface="+mn-ea"/>
        <a:cs typeface="+mn-cs"/>
      </a:defRPr>
    </a:lvl9pPr>
  </p:defaultTextStyle>
  <p:extLst>
    <p:ext uri="{521415D9-36F7-43E2-AB2F-B90AF26B5E84}">
      <p14:sectionLst xmlns:p14="http://schemas.microsoft.com/office/powerpoint/2010/main">
        <p14:section name="Abschnitt ohne Titel" id="{7916B26B-5F0E-4E33-9BA8-70F66EF6C805}">
          <p14:sldIdLst>
            <p14:sldId id="754"/>
            <p14:sldId id="806"/>
            <p14:sldId id="844"/>
            <p14:sldId id="807"/>
            <p14:sldId id="780"/>
            <p14:sldId id="788"/>
            <p14:sldId id="864"/>
            <p14:sldId id="379"/>
            <p14:sldId id="894"/>
            <p14:sldId id="865"/>
            <p14:sldId id="866"/>
            <p14:sldId id="895"/>
            <p14:sldId id="867"/>
            <p14:sldId id="873"/>
            <p14:sldId id="870"/>
            <p14:sldId id="875"/>
            <p14:sldId id="896"/>
            <p14:sldId id="871"/>
            <p14:sldId id="897"/>
            <p14:sldId id="898"/>
            <p14:sldId id="876"/>
            <p14:sldId id="878"/>
            <p14:sldId id="879"/>
            <p14:sldId id="881"/>
            <p14:sldId id="880"/>
            <p14:sldId id="808"/>
            <p14:sldId id="749"/>
            <p14:sldId id="826"/>
            <p14:sldId id="856"/>
            <p14:sldId id="845"/>
            <p14:sldId id="862"/>
            <p14:sldId id="860"/>
            <p14:sldId id="861"/>
            <p14:sldId id="857"/>
            <p14:sldId id="858"/>
            <p14:sldId id="859"/>
            <p14:sldId id="863"/>
            <p14:sldId id="764"/>
            <p14:sldId id="855"/>
          </p14:sldIdLst>
        </p14:section>
      </p14:sectionLst>
    </p:ex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29" userDrawn="1">
          <p15:clr>
            <a:srgbClr val="A4A3A4"/>
          </p15:clr>
        </p15:guide>
        <p15:guide id="2" pos="210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3300"/>
    <a:srgbClr val="FFFF00"/>
    <a:srgbClr val="008000"/>
    <a:srgbClr val="66FF33"/>
    <a:srgbClr val="CCFFCC"/>
    <a:srgbClr val="CC0000"/>
    <a:srgbClr val="660033"/>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4" autoAdjust="0"/>
    <p:restoredTop sz="95779" autoAdjust="0"/>
  </p:normalViewPr>
  <p:slideViewPr>
    <p:cSldViewPr>
      <p:cViewPr varScale="1">
        <p:scale>
          <a:sx n="123" d="100"/>
          <a:sy n="123" d="100"/>
        </p:scale>
        <p:origin x="858" y="108"/>
      </p:cViewPr>
      <p:guideLst>
        <p:guide orient="horz" pos="2160"/>
        <p:guide pos="3120"/>
      </p:guideLst>
    </p:cSldViewPr>
  </p:slideViewPr>
  <p:outlineViewPr>
    <p:cViewPr>
      <p:scale>
        <a:sx n="33" d="100"/>
        <a:sy n="33" d="100"/>
      </p:scale>
      <p:origin x="0" y="696"/>
    </p:cViewPr>
    <p:sldLst>
      <p:sld r:id="rId1" collapse="1"/>
      <p:sld r:id="rId2" collapse="1"/>
    </p:sldLst>
  </p:outlineViewPr>
  <p:notesTextViewPr>
    <p:cViewPr>
      <p:scale>
        <a:sx n="100" d="100"/>
        <a:sy n="100" d="100"/>
      </p:scale>
      <p:origin x="0" y="0"/>
    </p:cViewPr>
  </p:notesTextViewPr>
  <p:sorterViewPr>
    <p:cViewPr>
      <p:scale>
        <a:sx n="75" d="100"/>
        <a:sy n="75" d="100"/>
      </p:scale>
      <p:origin x="0" y="3186"/>
    </p:cViewPr>
  </p:sorterViewPr>
  <p:notesViewPr>
    <p:cSldViewPr>
      <p:cViewPr>
        <p:scale>
          <a:sx n="100" d="100"/>
          <a:sy n="100" d="100"/>
        </p:scale>
        <p:origin x="-882" y="1770"/>
      </p:cViewPr>
      <p:guideLst>
        <p:guide orient="horz" pos="3129"/>
        <p:guide pos="210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Arbeitsblat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Arbeitsblat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Arbeitsblat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Arbeitsblat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Tabelle1!$B$1</c:f>
              <c:strCache>
                <c:ptCount val="1"/>
                <c:pt idx="0">
                  <c:v>NP Rechnungsjahr</c:v>
                </c:pt>
              </c:strCache>
            </c:strRef>
          </c:tx>
          <c:spPr>
            <a:solidFill>
              <a:schemeClr val="accent2">
                <a:lumMod val="75000"/>
              </a:schemeClr>
            </a:solidFill>
          </c:spPr>
          <c:invertIfNegative val="0"/>
          <c:cat>
            <c:strRef>
              <c:f>Tabelle1!$A$2:$A$7</c:f>
              <c:strCache>
                <c:ptCount val="6"/>
                <c:pt idx="0">
                  <c:v>2016</c:v>
                </c:pt>
                <c:pt idx="1">
                  <c:v>2017</c:v>
                </c:pt>
                <c:pt idx="2">
                  <c:v>2018</c:v>
                </c:pt>
                <c:pt idx="3">
                  <c:v>2019</c:v>
                </c:pt>
                <c:pt idx="4">
                  <c:v>BU 2020</c:v>
                </c:pt>
                <c:pt idx="5">
                  <c:v>BU 2021</c:v>
                </c:pt>
              </c:strCache>
            </c:strRef>
          </c:cat>
          <c:val>
            <c:numRef>
              <c:f>Tabelle1!$B$2:$B$7</c:f>
              <c:numCache>
                <c:formatCode>#,##0</c:formatCode>
                <c:ptCount val="6"/>
                <c:pt idx="0">
                  <c:v>9265</c:v>
                </c:pt>
                <c:pt idx="1">
                  <c:v>9124</c:v>
                </c:pt>
                <c:pt idx="2">
                  <c:v>9047</c:v>
                </c:pt>
                <c:pt idx="3">
                  <c:v>9277</c:v>
                </c:pt>
                <c:pt idx="4">
                  <c:v>9200</c:v>
                </c:pt>
                <c:pt idx="5">
                  <c:v>8830</c:v>
                </c:pt>
              </c:numCache>
            </c:numRef>
          </c:val>
          <c:extLst xmlns:c16r2="http://schemas.microsoft.com/office/drawing/2015/06/chart">
            <c:ext xmlns:c16="http://schemas.microsoft.com/office/drawing/2014/chart" uri="{C3380CC4-5D6E-409C-BE32-E72D297353CC}">
              <c16:uniqueId val="{00000000-52F5-4145-B98F-891ABF1E386E}"/>
            </c:ext>
          </c:extLst>
        </c:ser>
        <c:ser>
          <c:idx val="1"/>
          <c:order val="1"/>
          <c:tx>
            <c:strRef>
              <c:f>Tabelle1!$C$1</c:f>
              <c:strCache>
                <c:ptCount val="1"/>
                <c:pt idx="0">
                  <c:v>NP frühere Jahre</c:v>
                </c:pt>
              </c:strCache>
            </c:strRef>
          </c:tx>
          <c:spPr>
            <a:solidFill>
              <a:schemeClr val="accent2">
                <a:lumMod val="40000"/>
                <a:lumOff val="60000"/>
              </a:schemeClr>
            </a:solidFill>
          </c:spPr>
          <c:invertIfNegative val="0"/>
          <c:cat>
            <c:strRef>
              <c:f>Tabelle1!$A$2:$A$7</c:f>
              <c:strCache>
                <c:ptCount val="6"/>
                <c:pt idx="0">
                  <c:v>2016</c:v>
                </c:pt>
                <c:pt idx="1">
                  <c:v>2017</c:v>
                </c:pt>
                <c:pt idx="2">
                  <c:v>2018</c:v>
                </c:pt>
                <c:pt idx="3">
                  <c:v>2019</c:v>
                </c:pt>
                <c:pt idx="4">
                  <c:v>BU 2020</c:v>
                </c:pt>
                <c:pt idx="5">
                  <c:v>BU 2021</c:v>
                </c:pt>
              </c:strCache>
            </c:strRef>
          </c:cat>
          <c:val>
            <c:numRef>
              <c:f>Tabelle1!$C$2:$C$7</c:f>
              <c:numCache>
                <c:formatCode>#,##0</c:formatCode>
                <c:ptCount val="6"/>
                <c:pt idx="0">
                  <c:v>883</c:v>
                </c:pt>
                <c:pt idx="1">
                  <c:v>961</c:v>
                </c:pt>
                <c:pt idx="2">
                  <c:v>785</c:v>
                </c:pt>
                <c:pt idx="3">
                  <c:v>1453</c:v>
                </c:pt>
                <c:pt idx="4">
                  <c:v>700</c:v>
                </c:pt>
                <c:pt idx="5">
                  <c:v>610</c:v>
                </c:pt>
              </c:numCache>
            </c:numRef>
          </c:val>
          <c:extLst xmlns:c16r2="http://schemas.microsoft.com/office/drawing/2015/06/chart">
            <c:ext xmlns:c16="http://schemas.microsoft.com/office/drawing/2014/chart" uri="{C3380CC4-5D6E-409C-BE32-E72D297353CC}">
              <c16:uniqueId val="{00000001-52F5-4145-B98F-891ABF1E386E}"/>
            </c:ext>
          </c:extLst>
        </c:ser>
        <c:ser>
          <c:idx val="2"/>
          <c:order val="2"/>
          <c:tx>
            <c:strRef>
              <c:f>Tabelle1!$D$1</c:f>
              <c:strCache>
                <c:ptCount val="1"/>
                <c:pt idx="0">
                  <c:v>JP Rechnungsjahr</c:v>
                </c:pt>
              </c:strCache>
            </c:strRef>
          </c:tx>
          <c:spPr>
            <a:solidFill>
              <a:schemeClr val="accent1">
                <a:lumMod val="75000"/>
              </a:schemeClr>
            </a:solidFill>
          </c:spPr>
          <c:invertIfNegative val="0"/>
          <c:cat>
            <c:strRef>
              <c:f>Tabelle1!$A$2:$A$7</c:f>
              <c:strCache>
                <c:ptCount val="6"/>
                <c:pt idx="0">
                  <c:v>2016</c:v>
                </c:pt>
                <c:pt idx="1">
                  <c:v>2017</c:v>
                </c:pt>
                <c:pt idx="2">
                  <c:v>2018</c:v>
                </c:pt>
                <c:pt idx="3">
                  <c:v>2019</c:v>
                </c:pt>
                <c:pt idx="4">
                  <c:v>BU 2020</c:v>
                </c:pt>
                <c:pt idx="5">
                  <c:v>BU 2021</c:v>
                </c:pt>
              </c:strCache>
            </c:strRef>
          </c:cat>
          <c:val>
            <c:numRef>
              <c:f>Tabelle1!$D$2:$D$7</c:f>
              <c:numCache>
                <c:formatCode>#,##0</c:formatCode>
                <c:ptCount val="6"/>
                <c:pt idx="0">
                  <c:v>1702</c:v>
                </c:pt>
                <c:pt idx="1">
                  <c:v>1344</c:v>
                </c:pt>
                <c:pt idx="2">
                  <c:v>1555</c:v>
                </c:pt>
                <c:pt idx="3">
                  <c:v>1542</c:v>
                </c:pt>
                <c:pt idx="4">
                  <c:v>1545</c:v>
                </c:pt>
                <c:pt idx="5">
                  <c:v>1270</c:v>
                </c:pt>
              </c:numCache>
            </c:numRef>
          </c:val>
          <c:extLst xmlns:c16r2="http://schemas.microsoft.com/office/drawing/2015/06/chart">
            <c:ext xmlns:c16="http://schemas.microsoft.com/office/drawing/2014/chart" uri="{C3380CC4-5D6E-409C-BE32-E72D297353CC}">
              <c16:uniqueId val="{00000002-52F5-4145-B98F-891ABF1E386E}"/>
            </c:ext>
          </c:extLst>
        </c:ser>
        <c:ser>
          <c:idx val="3"/>
          <c:order val="3"/>
          <c:tx>
            <c:strRef>
              <c:f>Tabelle1!$E$1</c:f>
              <c:strCache>
                <c:ptCount val="1"/>
                <c:pt idx="0">
                  <c:v>JP frühere Jahre</c:v>
                </c:pt>
              </c:strCache>
            </c:strRef>
          </c:tx>
          <c:spPr>
            <a:solidFill>
              <a:schemeClr val="accent1">
                <a:lumMod val="40000"/>
                <a:lumOff val="60000"/>
              </a:schemeClr>
            </a:solidFill>
          </c:spPr>
          <c:invertIfNegative val="0"/>
          <c:cat>
            <c:strRef>
              <c:f>Tabelle1!$A$2:$A$7</c:f>
              <c:strCache>
                <c:ptCount val="6"/>
                <c:pt idx="0">
                  <c:v>2016</c:v>
                </c:pt>
                <c:pt idx="1">
                  <c:v>2017</c:v>
                </c:pt>
                <c:pt idx="2">
                  <c:v>2018</c:v>
                </c:pt>
                <c:pt idx="3">
                  <c:v>2019</c:v>
                </c:pt>
                <c:pt idx="4">
                  <c:v>BU 2020</c:v>
                </c:pt>
                <c:pt idx="5">
                  <c:v>BU 2021</c:v>
                </c:pt>
              </c:strCache>
            </c:strRef>
          </c:cat>
          <c:val>
            <c:numRef>
              <c:f>Tabelle1!$E$2:$E$7</c:f>
              <c:numCache>
                <c:formatCode>#,##0</c:formatCode>
                <c:ptCount val="6"/>
                <c:pt idx="0">
                  <c:v>-17</c:v>
                </c:pt>
                <c:pt idx="1">
                  <c:v>-17</c:v>
                </c:pt>
                <c:pt idx="2">
                  <c:v>-114</c:v>
                </c:pt>
                <c:pt idx="3">
                  <c:v>56</c:v>
                </c:pt>
                <c:pt idx="4">
                  <c:v>59</c:v>
                </c:pt>
                <c:pt idx="5">
                  <c:v>90</c:v>
                </c:pt>
              </c:numCache>
            </c:numRef>
          </c:val>
          <c:extLst xmlns:c16r2="http://schemas.microsoft.com/office/drawing/2015/06/chart">
            <c:ext xmlns:c16="http://schemas.microsoft.com/office/drawing/2014/chart" uri="{C3380CC4-5D6E-409C-BE32-E72D297353CC}">
              <c16:uniqueId val="{00000003-52F5-4145-B98F-891ABF1E386E}"/>
            </c:ext>
          </c:extLst>
        </c:ser>
        <c:dLbls>
          <c:showLegendKey val="0"/>
          <c:showVal val="0"/>
          <c:showCatName val="0"/>
          <c:showSerName val="0"/>
          <c:showPercent val="0"/>
          <c:showBubbleSize val="0"/>
        </c:dLbls>
        <c:gapWidth val="150"/>
        <c:axId val="261317992"/>
        <c:axId val="261318384"/>
      </c:barChart>
      <c:catAx>
        <c:axId val="261317992"/>
        <c:scaling>
          <c:orientation val="minMax"/>
        </c:scaling>
        <c:delete val="0"/>
        <c:axPos val="b"/>
        <c:numFmt formatCode="General" sourceLinked="1"/>
        <c:majorTickMark val="none"/>
        <c:minorTickMark val="none"/>
        <c:tickLblPos val="nextTo"/>
        <c:spPr>
          <a:solidFill>
            <a:schemeClr val="accent1">
              <a:lumMod val="40000"/>
              <a:lumOff val="60000"/>
            </a:schemeClr>
          </a:solidFill>
        </c:spPr>
        <c:crossAx val="261318384"/>
        <c:crosses val="autoZero"/>
        <c:auto val="1"/>
        <c:lblAlgn val="ctr"/>
        <c:lblOffset val="100"/>
        <c:noMultiLvlLbl val="0"/>
      </c:catAx>
      <c:valAx>
        <c:axId val="261318384"/>
        <c:scaling>
          <c:orientation val="minMax"/>
        </c:scaling>
        <c:delete val="0"/>
        <c:axPos val="l"/>
        <c:majorGridlines/>
        <c:numFmt formatCode="#,##0" sourceLinked="1"/>
        <c:majorTickMark val="none"/>
        <c:minorTickMark val="none"/>
        <c:tickLblPos val="nextTo"/>
        <c:txPr>
          <a:bodyPr/>
          <a:lstStyle/>
          <a:p>
            <a:pPr>
              <a:defRPr sz="1200"/>
            </a:pPr>
            <a:endParaRPr lang="de-DE"/>
          </a:p>
        </c:txPr>
        <c:crossAx val="261317992"/>
        <c:crosses val="autoZero"/>
        <c:crossBetween val="between"/>
      </c:valAx>
      <c:dTable>
        <c:showHorzBorder val="1"/>
        <c:showVertBorder val="1"/>
        <c:showOutline val="1"/>
        <c:showKeys val="1"/>
        <c:txPr>
          <a:bodyPr/>
          <a:lstStyle/>
          <a:p>
            <a:pPr rtl="0">
              <a:defRPr sz="1200"/>
            </a:pPr>
            <a:endParaRPr lang="de-DE"/>
          </a:p>
        </c:txPr>
      </c:dTable>
    </c:plotArea>
    <c:plotVisOnly val="1"/>
    <c:dispBlanksAs val="gap"/>
    <c:showDLblsOverMax val="0"/>
  </c:chart>
  <c:txPr>
    <a:bodyPr/>
    <a:lstStyle/>
    <a:p>
      <a:pPr>
        <a:defRPr sz="1400">
          <a:latin typeface="Verdana" panose="020B0604030504040204" pitchFamily="34" charset="0"/>
          <a:ea typeface="Verdana" panose="020B0604030504040204" pitchFamily="34" charset="0"/>
          <a:cs typeface="Verdana" panose="020B0604030504040204" pitchFamily="34" charset="0"/>
        </a:defRPr>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Tabelle1!$B$1</c:f>
              <c:strCache>
                <c:ptCount val="1"/>
                <c:pt idx="0">
                  <c:v>Personalaufwand</c:v>
                </c:pt>
              </c:strCache>
            </c:strRef>
          </c:tx>
          <c:spPr>
            <a:solidFill>
              <a:schemeClr val="accent2">
                <a:lumMod val="75000"/>
              </a:schemeClr>
            </a:solidFill>
          </c:spPr>
          <c:invertIfNegative val="0"/>
          <c:cat>
            <c:strRef>
              <c:f>Tabelle1!$A$2:$A$7</c:f>
              <c:strCache>
                <c:ptCount val="6"/>
                <c:pt idx="0">
                  <c:v>2016</c:v>
                </c:pt>
                <c:pt idx="1">
                  <c:v>2017</c:v>
                </c:pt>
                <c:pt idx="2">
                  <c:v>2018</c:v>
                </c:pt>
                <c:pt idx="3">
                  <c:v>2019</c:v>
                </c:pt>
                <c:pt idx="4">
                  <c:v>BU 2020</c:v>
                </c:pt>
                <c:pt idx="5">
                  <c:v>BU 2021</c:v>
                </c:pt>
              </c:strCache>
            </c:strRef>
          </c:cat>
          <c:val>
            <c:numRef>
              <c:f>Tabelle1!$B$2:$B$7</c:f>
              <c:numCache>
                <c:formatCode>#,##0</c:formatCode>
                <c:ptCount val="6"/>
                <c:pt idx="0">
                  <c:v>10621</c:v>
                </c:pt>
                <c:pt idx="1">
                  <c:v>10877</c:v>
                </c:pt>
                <c:pt idx="2">
                  <c:v>10570</c:v>
                </c:pt>
                <c:pt idx="3">
                  <c:v>9927</c:v>
                </c:pt>
                <c:pt idx="4">
                  <c:v>10547</c:v>
                </c:pt>
                <c:pt idx="5">
                  <c:v>10475</c:v>
                </c:pt>
              </c:numCache>
            </c:numRef>
          </c:val>
          <c:extLst xmlns:c16r2="http://schemas.microsoft.com/office/drawing/2015/06/chart">
            <c:ext xmlns:c16="http://schemas.microsoft.com/office/drawing/2014/chart" uri="{C3380CC4-5D6E-409C-BE32-E72D297353CC}">
              <c16:uniqueId val="{00000000-9730-4274-945B-1A2933189A7E}"/>
            </c:ext>
          </c:extLst>
        </c:ser>
        <c:ser>
          <c:idx val="1"/>
          <c:order val="1"/>
          <c:tx>
            <c:strRef>
              <c:f>Tabelle1!$C$1</c:f>
              <c:strCache>
                <c:ptCount val="1"/>
                <c:pt idx="0">
                  <c:v>Sach- und Betriebsaufwand</c:v>
                </c:pt>
              </c:strCache>
            </c:strRef>
          </c:tx>
          <c:spPr>
            <a:solidFill>
              <a:schemeClr val="accent2">
                <a:lumMod val="40000"/>
                <a:lumOff val="60000"/>
              </a:schemeClr>
            </a:solidFill>
          </c:spPr>
          <c:invertIfNegative val="0"/>
          <c:cat>
            <c:strRef>
              <c:f>Tabelle1!$A$2:$A$7</c:f>
              <c:strCache>
                <c:ptCount val="6"/>
                <c:pt idx="0">
                  <c:v>2016</c:v>
                </c:pt>
                <c:pt idx="1">
                  <c:v>2017</c:v>
                </c:pt>
                <c:pt idx="2">
                  <c:v>2018</c:v>
                </c:pt>
                <c:pt idx="3">
                  <c:v>2019</c:v>
                </c:pt>
                <c:pt idx="4">
                  <c:v>BU 2020</c:v>
                </c:pt>
                <c:pt idx="5">
                  <c:v>BU 2021</c:v>
                </c:pt>
              </c:strCache>
            </c:strRef>
          </c:cat>
          <c:val>
            <c:numRef>
              <c:f>Tabelle1!$C$2:$C$7</c:f>
              <c:numCache>
                <c:formatCode>#,##0</c:formatCode>
                <c:ptCount val="6"/>
                <c:pt idx="0">
                  <c:v>10345</c:v>
                </c:pt>
                <c:pt idx="1">
                  <c:v>10526</c:v>
                </c:pt>
                <c:pt idx="2">
                  <c:v>12048</c:v>
                </c:pt>
                <c:pt idx="3">
                  <c:v>11522</c:v>
                </c:pt>
                <c:pt idx="4">
                  <c:v>12001</c:v>
                </c:pt>
                <c:pt idx="5">
                  <c:v>12350</c:v>
                </c:pt>
              </c:numCache>
            </c:numRef>
          </c:val>
          <c:extLst xmlns:c16r2="http://schemas.microsoft.com/office/drawing/2015/06/chart">
            <c:ext xmlns:c16="http://schemas.microsoft.com/office/drawing/2014/chart" uri="{C3380CC4-5D6E-409C-BE32-E72D297353CC}">
              <c16:uniqueId val="{00000001-9730-4274-945B-1A2933189A7E}"/>
            </c:ext>
          </c:extLst>
        </c:ser>
        <c:ser>
          <c:idx val="2"/>
          <c:order val="2"/>
          <c:tx>
            <c:strRef>
              <c:f>Tabelle1!$D$1</c:f>
              <c:strCache>
                <c:ptCount val="1"/>
                <c:pt idx="0">
                  <c:v>Abschreibungen</c:v>
                </c:pt>
              </c:strCache>
            </c:strRef>
          </c:tx>
          <c:spPr>
            <a:solidFill>
              <a:schemeClr val="accent1">
                <a:lumMod val="75000"/>
              </a:schemeClr>
            </a:solidFill>
          </c:spPr>
          <c:invertIfNegative val="0"/>
          <c:cat>
            <c:strRef>
              <c:f>Tabelle1!$A$2:$A$7</c:f>
              <c:strCache>
                <c:ptCount val="6"/>
                <c:pt idx="0">
                  <c:v>2016</c:v>
                </c:pt>
                <c:pt idx="1">
                  <c:v>2017</c:v>
                </c:pt>
                <c:pt idx="2">
                  <c:v>2018</c:v>
                </c:pt>
                <c:pt idx="3">
                  <c:v>2019</c:v>
                </c:pt>
                <c:pt idx="4">
                  <c:v>BU 2020</c:v>
                </c:pt>
                <c:pt idx="5">
                  <c:v>BU 2021</c:v>
                </c:pt>
              </c:strCache>
            </c:strRef>
          </c:cat>
          <c:val>
            <c:numRef>
              <c:f>Tabelle1!$D$2:$D$7</c:f>
              <c:numCache>
                <c:formatCode>#,##0</c:formatCode>
                <c:ptCount val="6"/>
                <c:pt idx="0">
                  <c:v>3230</c:v>
                </c:pt>
                <c:pt idx="1">
                  <c:v>3647</c:v>
                </c:pt>
                <c:pt idx="2">
                  <c:v>3600</c:v>
                </c:pt>
                <c:pt idx="3">
                  <c:v>1585</c:v>
                </c:pt>
                <c:pt idx="4">
                  <c:v>1693</c:v>
                </c:pt>
                <c:pt idx="5">
                  <c:v>1723</c:v>
                </c:pt>
              </c:numCache>
            </c:numRef>
          </c:val>
          <c:extLst xmlns:c16r2="http://schemas.microsoft.com/office/drawing/2015/06/chart">
            <c:ext xmlns:c16="http://schemas.microsoft.com/office/drawing/2014/chart" uri="{C3380CC4-5D6E-409C-BE32-E72D297353CC}">
              <c16:uniqueId val="{00000002-9730-4274-945B-1A2933189A7E}"/>
            </c:ext>
          </c:extLst>
        </c:ser>
        <c:ser>
          <c:idx val="3"/>
          <c:order val="3"/>
          <c:tx>
            <c:strRef>
              <c:f>Tabelle1!$E$1</c:f>
              <c:strCache>
                <c:ptCount val="1"/>
                <c:pt idx="0">
                  <c:v>Transferaufwand</c:v>
                </c:pt>
              </c:strCache>
            </c:strRef>
          </c:tx>
          <c:spPr>
            <a:solidFill>
              <a:schemeClr val="accent1">
                <a:lumMod val="40000"/>
                <a:lumOff val="60000"/>
              </a:schemeClr>
            </a:solidFill>
          </c:spPr>
          <c:invertIfNegative val="0"/>
          <c:cat>
            <c:strRef>
              <c:f>Tabelle1!$A$2:$A$7</c:f>
              <c:strCache>
                <c:ptCount val="6"/>
                <c:pt idx="0">
                  <c:v>2016</c:v>
                </c:pt>
                <c:pt idx="1">
                  <c:v>2017</c:v>
                </c:pt>
                <c:pt idx="2">
                  <c:v>2018</c:v>
                </c:pt>
                <c:pt idx="3">
                  <c:v>2019</c:v>
                </c:pt>
                <c:pt idx="4">
                  <c:v>BU 2020</c:v>
                </c:pt>
                <c:pt idx="5">
                  <c:v>BU 2021</c:v>
                </c:pt>
              </c:strCache>
            </c:strRef>
          </c:cat>
          <c:val>
            <c:numRef>
              <c:f>Tabelle1!$E$2:$E$7</c:f>
              <c:numCache>
                <c:formatCode>#,##0</c:formatCode>
                <c:ptCount val="6"/>
                <c:pt idx="0">
                  <c:v>12894</c:v>
                </c:pt>
                <c:pt idx="1">
                  <c:v>12726</c:v>
                </c:pt>
                <c:pt idx="2">
                  <c:v>13558</c:v>
                </c:pt>
                <c:pt idx="3">
                  <c:v>15921</c:v>
                </c:pt>
                <c:pt idx="4">
                  <c:v>16574</c:v>
                </c:pt>
                <c:pt idx="5">
                  <c:v>17683</c:v>
                </c:pt>
              </c:numCache>
            </c:numRef>
          </c:val>
          <c:extLst xmlns:c16r2="http://schemas.microsoft.com/office/drawing/2015/06/chart">
            <c:ext xmlns:c16="http://schemas.microsoft.com/office/drawing/2014/chart" uri="{C3380CC4-5D6E-409C-BE32-E72D297353CC}">
              <c16:uniqueId val="{00000003-9730-4274-945B-1A2933189A7E}"/>
            </c:ext>
          </c:extLst>
        </c:ser>
        <c:dLbls>
          <c:showLegendKey val="0"/>
          <c:showVal val="0"/>
          <c:showCatName val="0"/>
          <c:showSerName val="0"/>
          <c:showPercent val="0"/>
          <c:showBubbleSize val="0"/>
        </c:dLbls>
        <c:gapWidth val="150"/>
        <c:axId val="261319952"/>
        <c:axId val="261320736"/>
      </c:barChart>
      <c:catAx>
        <c:axId val="261319952"/>
        <c:scaling>
          <c:orientation val="minMax"/>
        </c:scaling>
        <c:delete val="0"/>
        <c:axPos val="b"/>
        <c:numFmt formatCode="General" sourceLinked="1"/>
        <c:majorTickMark val="none"/>
        <c:minorTickMark val="none"/>
        <c:tickLblPos val="nextTo"/>
        <c:spPr>
          <a:solidFill>
            <a:schemeClr val="accent1">
              <a:lumMod val="40000"/>
              <a:lumOff val="60000"/>
            </a:schemeClr>
          </a:solidFill>
        </c:spPr>
        <c:crossAx val="261320736"/>
        <c:crosses val="autoZero"/>
        <c:auto val="1"/>
        <c:lblAlgn val="ctr"/>
        <c:lblOffset val="100"/>
        <c:noMultiLvlLbl val="0"/>
      </c:catAx>
      <c:valAx>
        <c:axId val="261320736"/>
        <c:scaling>
          <c:orientation val="minMax"/>
        </c:scaling>
        <c:delete val="0"/>
        <c:axPos val="l"/>
        <c:majorGridlines/>
        <c:numFmt formatCode="#,##0" sourceLinked="1"/>
        <c:majorTickMark val="none"/>
        <c:minorTickMark val="none"/>
        <c:tickLblPos val="nextTo"/>
        <c:txPr>
          <a:bodyPr/>
          <a:lstStyle/>
          <a:p>
            <a:pPr>
              <a:defRPr sz="1200"/>
            </a:pPr>
            <a:endParaRPr lang="de-DE"/>
          </a:p>
        </c:txPr>
        <c:crossAx val="261319952"/>
        <c:crosses val="autoZero"/>
        <c:crossBetween val="between"/>
      </c:valAx>
      <c:dTable>
        <c:showHorzBorder val="1"/>
        <c:showVertBorder val="1"/>
        <c:showOutline val="1"/>
        <c:showKeys val="1"/>
        <c:txPr>
          <a:bodyPr/>
          <a:lstStyle/>
          <a:p>
            <a:pPr rtl="0">
              <a:defRPr sz="1200"/>
            </a:pPr>
            <a:endParaRPr lang="de-DE"/>
          </a:p>
        </c:txPr>
      </c:dTable>
    </c:plotArea>
    <c:plotVisOnly val="1"/>
    <c:dispBlanksAs val="gap"/>
    <c:showDLblsOverMax val="0"/>
  </c:chart>
  <c:txPr>
    <a:bodyPr/>
    <a:lstStyle/>
    <a:p>
      <a:pPr>
        <a:defRPr sz="1400">
          <a:latin typeface="Verdana" panose="020B0604030504040204" pitchFamily="34" charset="0"/>
          <a:ea typeface="Verdana" panose="020B0604030504040204" pitchFamily="34" charset="0"/>
          <a:cs typeface="Verdana" panose="020B0604030504040204" pitchFamily="34" charset="0"/>
        </a:defRPr>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0"/>
      <c:rAngAx val="0"/>
    </c:view3D>
    <c:floor>
      <c:thickness val="0"/>
    </c:floor>
    <c:sideWall>
      <c:thickness val="0"/>
    </c:sideWall>
    <c:backWall>
      <c:thickness val="0"/>
    </c:backWall>
    <c:plotArea>
      <c:layout/>
      <c:pie3DChart>
        <c:varyColors val="1"/>
        <c:dLbls>
          <c:showLegendKey val="0"/>
          <c:showVal val="0"/>
          <c:showCatName val="0"/>
          <c:showSerName val="0"/>
          <c:showPercent val="1"/>
          <c:showBubbleSize val="0"/>
          <c:showLeaderLines val="0"/>
        </c:dLbls>
      </c:pie3DChart>
    </c:plotArea>
    <c:legend>
      <c:legendPos val="b"/>
      <c:layout>
        <c:manualLayout>
          <c:xMode val="edge"/>
          <c:yMode val="edge"/>
          <c:x val="8.6020591844793826E-2"/>
          <c:y val="0.7703553006600643"/>
          <c:w val="0.55588055340435183"/>
          <c:h val="0.18921513522117378"/>
        </c:manualLayout>
      </c:layout>
      <c:overlay val="0"/>
      <c:txPr>
        <a:bodyPr/>
        <a:lstStyle/>
        <a:p>
          <a:pPr>
            <a:defRPr sz="1200">
              <a:latin typeface="Verdana" panose="020B0604030504040204" pitchFamily="34" charset="0"/>
              <a:ea typeface="Verdana" panose="020B0604030504040204" pitchFamily="34" charset="0"/>
              <a:cs typeface="Verdana" panose="020B0604030504040204" pitchFamily="34" charset="0"/>
            </a:defRPr>
          </a:pPr>
          <a:endParaRPr lang="de-DE"/>
        </a:p>
      </c:txPr>
    </c:legend>
    <c:plotVisOnly val="1"/>
    <c:dispBlanksAs val="gap"/>
    <c:showDLblsOverMax val="0"/>
  </c:chart>
  <c:txPr>
    <a:bodyPr/>
    <a:lstStyle/>
    <a:p>
      <a:pPr>
        <a:defRPr sz="1800"/>
      </a:pPr>
      <a:endParaRPr lang="de-DE"/>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Tabelle1!$B$1</c:f>
              <c:strCache>
                <c:ptCount val="1"/>
                <c:pt idx="0">
                  <c:v>Ausgaben</c:v>
                </c:pt>
              </c:strCache>
            </c:strRef>
          </c:tx>
          <c:spPr>
            <a:solidFill>
              <a:srgbClr val="FF0000"/>
            </a:solidFill>
          </c:spPr>
          <c:invertIfNegative val="0"/>
          <c:cat>
            <c:strRef>
              <c:f>Tabelle1!$A$2:$A$7</c:f>
              <c:strCache>
                <c:ptCount val="6"/>
                <c:pt idx="0">
                  <c:v>2016</c:v>
                </c:pt>
                <c:pt idx="1">
                  <c:v>2017</c:v>
                </c:pt>
                <c:pt idx="2">
                  <c:v>2018</c:v>
                </c:pt>
                <c:pt idx="3">
                  <c:v>2019</c:v>
                </c:pt>
                <c:pt idx="4">
                  <c:v>BU 2020</c:v>
                </c:pt>
                <c:pt idx="5">
                  <c:v>BU 2021</c:v>
                </c:pt>
              </c:strCache>
            </c:strRef>
          </c:cat>
          <c:val>
            <c:numRef>
              <c:f>Tabelle1!$B$2:$B$7</c:f>
              <c:numCache>
                <c:formatCode>_ * #,##0_ ;_ * \-#,##0_ ;_ * "-"??_ ;_ @_ </c:formatCode>
                <c:ptCount val="6"/>
                <c:pt idx="0">
                  <c:v>4085</c:v>
                </c:pt>
                <c:pt idx="1">
                  <c:v>6430</c:v>
                </c:pt>
                <c:pt idx="2">
                  <c:v>8207</c:v>
                </c:pt>
                <c:pt idx="3">
                  <c:v>5728</c:v>
                </c:pt>
                <c:pt idx="4">
                  <c:v>6917</c:v>
                </c:pt>
                <c:pt idx="5">
                  <c:v>7594</c:v>
                </c:pt>
              </c:numCache>
            </c:numRef>
          </c:val>
          <c:extLst xmlns:c16r2="http://schemas.microsoft.com/office/drawing/2015/06/chart">
            <c:ext xmlns:c16="http://schemas.microsoft.com/office/drawing/2014/chart" uri="{C3380CC4-5D6E-409C-BE32-E72D297353CC}">
              <c16:uniqueId val="{00000000-0D6B-4472-AABC-DC078A6BED09}"/>
            </c:ext>
          </c:extLst>
        </c:ser>
        <c:ser>
          <c:idx val="1"/>
          <c:order val="1"/>
          <c:tx>
            <c:strRef>
              <c:f>Tabelle1!$C$1</c:f>
              <c:strCache>
                <c:ptCount val="1"/>
                <c:pt idx="0">
                  <c:v>Einnahmen</c:v>
                </c:pt>
              </c:strCache>
            </c:strRef>
          </c:tx>
          <c:spPr>
            <a:solidFill>
              <a:srgbClr val="92D050"/>
            </a:solidFill>
          </c:spPr>
          <c:invertIfNegative val="0"/>
          <c:cat>
            <c:strRef>
              <c:f>Tabelle1!$A$2:$A$7</c:f>
              <c:strCache>
                <c:ptCount val="6"/>
                <c:pt idx="0">
                  <c:v>2016</c:v>
                </c:pt>
                <c:pt idx="1">
                  <c:v>2017</c:v>
                </c:pt>
                <c:pt idx="2">
                  <c:v>2018</c:v>
                </c:pt>
                <c:pt idx="3">
                  <c:v>2019</c:v>
                </c:pt>
                <c:pt idx="4">
                  <c:v>BU 2020</c:v>
                </c:pt>
                <c:pt idx="5">
                  <c:v>BU 2021</c:v>
                </c:pt>
              </c:strCache>
            </c:strRef>
          </c:cat>
          <c:val>
            <c:numRef>
              <c:f>Tabelle1!$C$2:$C$7</c:f>
              <c:numCache>
                <c:formatCode>_ * #,##0_ ;_ * \-#,##0_ ;_ * "-"??_ ;_ @_ </c:formatCode>
                <c:ptCount val="6"/>
                <c:pt idx="0">
                  <c:v>1247</c:v>
                </c:pt>
                <c:pt idx="1">
                  <c:v>2905</c:v>
                </c:pt>
                <c:pt idx="2">
                  <c:v>3993</c:v>
                </c:pt>
                <c:pt idx="3">
                  <c:v>2551</c:v>
                </c:pt>
                <c:pt idx="4">
                  <c:v>810</c:v>
                </c:pt>
                <c:pt idx="5">
                  <c:v>802</c:v>
                </c:pt>
              </c:numCache>
            </c:numRef>
          </c:val>
          <c:extLst xmlns:c16r2="http://schemas.microsoft.com/office/drawing/2015/06/chart">
            <c:ext xmlns:c16="http://schemas.microsoft.com/office/drawing/2014/chart" uri="{C3380CC4-5D6E-409C-BE32-E72D297353CC}">
              <c16:uniqueId val="{00000001-0D6B-4472-AABC-DC078A6BED09}"/>
            </c:ext>
          </c:extLst>
        </c:ser>
        <c:ser>
          <c:idx val="2"/>
          <c:order val="2"/>
          <c:tx>
            <c:strRef>
              <c:f>Tabelle1!$D$1</c:f>
              <c:strCache>
                <c:ptCount val="1"/>
                <c:pt idx="0">
                  <c:v>Nettoinvestitionen</c:v>
                </c:pt>
              </c:strCache>
            </c:strRef>
          </c:tx>
          <c:spPr>
            <a:solidFill>
              <a:srgbClr val="FFC000"/>
            </a:solidFill>
          </c:spPr>
          <c:invertIfNegative val="0"/>
          <c:cat>
            <c:strRef>
              <c:f>Tabelle1!$A$2:$A$7</c:f>
              <c:strCache>
                <c:ptCount val="6"/>
                <c:pt idx="0">
                  <c:v>2016</c:v>
                </c:pt>
                <c:pt idx="1">
                  <c:v>2017</c:v>
                </c:pt>
                <c:pt idx="2">
                  <c:v>2018</c:v>
                </c:pt>
                <c:pt idx="3">
                  <c:v>2019</c:v>
                </c:pt>
                <c:pt idx="4">
                  <c:v>BU 2020</c:v>
                </c:pt>
                <c:pt idx="5">
                  <c:v>BU 2021</c:v>
                </c:pt>
              </c:strCache>
            </c:strRef>
          </c:cat>
          <c:val>
            <c:numRef>
              <c:f>Tabelle1!$D$2:$D$7</c:f>
              <c:numCache>
                <c:formatCode>_ * #,##0_ ;_ * \-#,##0_ ;_ * "-"??_ ;_ @_ </c:formatCode>
                <c:ptCount val="6"/>
                <c:pt idx="0">
                  <c:v>2838</c:v>
                </c:pt>
                <c:pt idx="1">
                  <c:v>3525</c:v>
                </c:pt>
                <c:pt idx="2">
                  <c:v>4214</c:v>
                </c:pt>
                <c:pt idx="3">
                  <c:v>3177</c:v>
                </c:pt>
                <c:pt idx="4">
                  <c:v>6107</c:v>
                </c:pt>
                <c:pt idx="5">
                  <c:v>6792</c:v>
                </c:pt>
              </c:numCache>
            </c:numRef>
          </c:val>
          <c:extLst xmlns:c16r2="http://schemas.microsoft.com/office/drawing/2015/06/chart">
            <c:ext xmlns:c16="http://schemas.microsoft.com/office/drawing/2014/chart" uri="{C3380CC4-5D6E-409C-BE32-E72D297353CC}">
              <c16:uniqueId val="{00000002-0D6B-4472-AABC-DC078A6BED09}"/>
            </c:ext>
          </c:extLst>
        </c:ser>
        <c:dLbls>
          <c:showLegendKey val="0"/>
          <c:showVal val="0"/>
          <c:showCatName val="0"/>
          <c:showSerName val="0"/>
          <c:showPercent val="0"/>
          <c:showBubbleSize val="0"/>
        </c:dLbls>
        <c:gapWidth val="150"/>
        <c:axId val="450593264"/>
        <c:axId val="450594048"/>
      </c:barChart>
      <c:catAx>
        <c:axId val="450593264"/>
        <c:scaling>
          <c:orientation val="minMax"/>
        </c:scaling>
        <c:delete val="0"/>
        <c:axPos val="b"/>
        <c:numFmt formatCode="General" sourceLinked="1"/>
        <c:majorTickMark val="none"/>
        <c:minorTickMark val="none"/>
        <c:tickLblPos val="nextTo"/>
        <c:crossAx val="450594048"/>
        <c:crosses val="autoZero"/>
        <c:auto val="1"/>
        <c:lblAlgn val="ctr"/>
        <c:lblOffset val="100"/>
        <c:noMultiLvlLbl val="0"/>
      </c:catAx>
      <c:valAx>
        <c:axId val="450594048"/>
        <c:scaling>
          <c:orientation val="minMax"/>
          <c:max val="10000"/>
        </c:scaling>
        <c:delete val="0"/>
        <c:axPos val="l"/>
        <c:majorGridlines/>
        <c:numFmt formatCode="_ * #,##0_ ;_ * \-#,##0_ ;_ * &quot;-&quot;??_ ;_ @_ " sourceLinked="1"/>
        <c:majorTickMark val="none"/>
        <c:minorTickMark val="none"/>
        <c:tickLblPos val="nextTo"/>
        <c:txPr>
          <a:bodyPr/>
          <a:lstStyle/>
          <a:p>
            <a:pPr>
              <a:defRPr>
                <a:latin typeface="Verdana" panose="020B0604030504040204" pitchFamily="34" charset="0"/>
                <a:ea typeface="Verdana" panose="020B0604030504040204" pitchFamily="34" charset="0"/>
                <a:cs typeface="Verdana" panose="020B0604030504040204" pitchFamily="34" charset="0"/>
              </a:defRPr>
            </a:pPr>
            <a:endParaRPr lang="de-DE"/>
          </a:p>
        </c:txPr>
        <c:crossAx val="450593264"/>
        <c:crosses val="autoZero"/>
        <c:crossBetween val="between"/>
        <c:majorUnit val="1000"/>
      </c:valAx>
      <c:dTable>
        <c:showHorzBorder val="1"/>
        <c:showVertBorder val="1"/>
        <c:showOutline val="1"/>
        <c:showKeys val="1"/>
        <c:txPr>
          <a:bodyPr/>
          <a:lstStyle/>
          <a:p>
            <a:pPr rtl="0">
              <a:defRPr>
                <a:latin typeface="Verdana" panose="020B0604030504040204" pitchFamily="34" charset="0"/>
                <a:ea typeface="Verdana" panose="020B0604030504040204" pitchFamily="34" charset="0"/>
                <a:cs typeface="Verdana" panose="020B0604030504040204" pitchFamily="34" charset="0"/>
              </a:defRPr>
            </a:pPr>
            <a:endParaRPr lang="de-DE"/>
          </a:p>
        </c:txPr>
      </c:dTable>
    </c:plotArea>
    <c:plotVisOnly val="1"/>
    <c:dispBlanksAs val="gap"/>
    <c:showDLblsOverMax val="0"/>
  </c:chart>
  <c:txPr>
    <a:bodyPr/>
    <a:lstStyle/>
    <a:p>
      <a:pPr>
        <a:defRPr sz="1200" baseline="0"/>
      </a:pPr>
      <a:endParaRPr lang="de-DE"/>
    </a:p>
  </c:txPr>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3.png"/></Relationships>
</file>

<file path=ppt/drawings/drawing1.xml><?xml version="1.0" encoding="utf-8"?>
<c:userShapes xmlns:c="http://schemas.openxmlformats.org/drawingml/2006/chart">
  <cdr:relSizeAnchor xmlns:cdr="http://schemas.openxmlformats.org/drawingml/2006/chartDrawing">
    <cdr:from>
      <cdr:x>0</cdr:x>
      <cdr:y>0.52715</cdr:y>
    </cdr:from>
    <cdr:to>
      <cdr:x>1</cdr:x>
      <cdr:y>0.78509</cdr:y>
    </cdr:to>
    <cdr:sp macro="" textlink="">
      <cdr:nvSpPr>
        <cdr:cNvPr id="3" name="Inhaltsplatzhalter 2"/>
        <cdr:cNvSpPr>
          <a:spLocks xmlns:a="http://schemas.openxmlformats.org/drawingml/2006/main" noGrp="1"/>
        </cdr:cNvSpPr>
      </cdr:nvSpPr>
      <cdr:spPr bwMode="auto">
        <a:xfrm xmlns:a="http://schemas.openxmlformats.org/drawingml/2006/main">
          <a:off x="-776288" y="2649463"/>
          <a:ext cx="8462962" cy="1296442"/>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lvl1pPr marL="342900" indent="-342900" algn="l" rtl="0" eaLnBrk="1" fontAlgn="base" hangingPunct="1">
            <a:spcBef>
              <a:spcPct val="20000"/>
            </a:spcBef>
            <a:spcAft>
              <a:spcPct val="0"/>
            </a:spcAft>
            <a:buClrTx/>
            <a:buFont typeface="Arial" pitchFamily="34" charset="0"/>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Tx/>
            <a:buFont typeface="Arial" pitchFamily="34" charset="0"/>
            <a:buChar char="•"/>
            <a:defRPr sz="2600">
              <a:solidFill>
                <a:schemeClr val="tx1"/>
              </a:solidFill>
              <a:latin typeface="+mn-lt"/>
            </a:defRPr>
          </a:lvl2pPr>
          <a:lvl3pPr marL="1143000" indent="-228600" algn="l" rtl="0" eaLnBrk="1" fontAlgn="base" hangingPunct="1">
            <a:spcBef>
              <a:spcPct val="20000"/>
            </a:spcBef>
            <a:spcAft>
              <a:spcPct val="0"/>
            </a:spcAft>
            <a:buClrTx/>
            <a:buFont typeface="Arial" pitchFamily="34" charset="0"/>
            <a:buChar char="•"/>
            <a:defRPr sz="2400">
              <a:solidFill>
                <a:schemeClr val="tx1"/>
              </a:solidFill>
              <a:latin typeface="+mn-lt"/>
            </a:defRPr>
          </a:lvl3pPr>
          <a:lvl4pPr marL="1600200" indent="-228600" algn="l" rtl="0" eaLnBrk="1" fontAlgn="base" hangingPunct="1">
            <a:spcBef>
              <a:spcPct val="20000"/>
            </a:spcBef>
            <a:spcAft>
              <a:spcPct val="0"/>
            </a:spcAft>
            <a:buClrTx/>
            <a:buFont typeface="Arial" pitchFamily="34" charset="0"/>
            <a:buChar char="•"/>
            <a:defRPr sz="2200">
              <a:solidFill>
                <a:schemeClr val="tx1"/>
              </a:solidFill>
              <a:latin typeface="+mn-lt"/>
            </a:defRPr>
          </a:lvl4pPr>
          <a:lvl5pPr marL="2057400" indent="-228600" algn="l" rtl="0" eaLnBrk="1" fontAlgn="base" hangingPunct="1">
            <a:spcBef>
              <a:spcPct val="20000"/>
            </a:spcBef>
            <a:spcAft>
              <a:spcPct val="0"/>
            </a:spcAft>
            <a:buClrTx/>
            <a:buFont typeface="Arial" pitchFamily="34" charset="0"/>
            <a:buChar char="•"/>
            <a:defRPr sz="2000">
              <a:solidFill>
                <a:schemeClr val="tx1"/>
              </a:solidFill>
              <a:latin typeface="+mn-lt"/>
            </a:defRPr>
          </a:lvl5pPr>
          <a:lvl6pPr marL="2514600" indent="-228600" algn="l" rtl="0" eaLnBrk="1" fontAlgn="base" hangingPunct="1">
            <a:spcBef>
              <a:spcPct val="20000"/>
            </a:spcBef>
            <a:spcAft>
              <a:spcPct val="0"/>
            </a:spcAft>
            <a:buClr>
              <a:schemeClr val="folHlink"/>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folHlink"/>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folHlink"/>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folHlink"/>
            </a:buClr>
            <a:buFont typeface="Wingdings" pitchFamily="2" charset="2"/>
            <a:buChar char="§"/>
            <a:defRPr sz="2000">
              <a:solidFill>
                <a:schemeClr val="tx1"/>
              </a:solidFill>
              <a:latin typeface="+mn-lt"/>
            </a:defRPr>
          </a:lvl9pPr>
        </a:lstStyle>
        <a:p xmlns:a="http://schemas.openxmlformats.org/drawingml/2006/main">
          <a:pPr marL="0" indent="0">
            <a:spcAft>
              <a:spcPts val="600"/>
            </a:spcAft>
            <a:buNone/>
          </a:pPr>
          <a:r>
            <a:rPr lang="de-CH" sz="2400" dirty="0" smtClean="0">
              <a:latin typeface="Verdana" panose="020B0604030504040204" pitchFamily="34" charset="0"/>
              <a:ea typeface="Verdana" panose="020B0604030504040204" pitchFamily="34" charset="0"/>
              <a:cs typeface="Verdana" panose="020B0604030504040204" pitchFamily="34" charset="0"/>
            </a:rPr>
            <a:t>(NB: Im Finanzvermögen sind 2021 keine Investitionsvorhaben vorgesehen.)</a:t>
          </a:r>
        </a:p>
      </cdr:txBody>
    </cdr:sp>
  </cdr:relSizeAnchor>
  <cdr:relSizeAnchor xmlns:cdr="http://schemas.openxmlformats.org/drawingml/2006/chartDrawing">
    <cdr:from>
      <cdr:x>0</cdr:x>
      <cdr:y>0</cdr:y>
    </cdr:from>
    <cdr:to>
      <cdr:x>0.94081</cdr:x>
      <cdr:y>0.33964</cdr:y>
    </cdr:to>
    <cdr:pic>
      <cdr:nvPicPr>
        <cdr:cNvPr id="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7962066" cy="1707028"/>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0.03101</cdr:x>
      <cdr:y>0.00276</cdr:y>
    </cdr:from>
    <cdr:to>
      <cdr:x>0.10078</cdr:x>
      <cdr:y>0.05481</cdr:y>
    </cdr:to>
    <cdr:sp macro="" textlink="">
      <cdr:nvSpPr>
        <cdr:cNvPr id="3" name="Textfeld 4"/>
        <cdr:cNvSpPr txBox="1"/>
      </cdr:nvSpPr>
      <cdr:spPr>
        <a:xfrm xmlns:a="http://schemas.openxmlformats.org/drawingml/2006/main">
          <a:off x="288032" y="13889"/>
          <a:ext cx="648072"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de-DE"/>
          </a:defPPr>
          <a:lvl1pPr algn="l" rtl="0" eaLnBrk="0" fontAlgn="base" hangingPunct="0">
            <a:spcBef>
              <a:spcPct val="0"/>
            </a:spcBef>
            <a:spcAft>
              <a:spcPct val="0"/>
            </a:spcAft>
            <a:defRPr sz="2800" kern="1200">
              <a:solidFill>
                <a:schemeClr val="tx1"/>
              </a:solidFill>
              <a:latin typeface="Frutiger LT 45 Light" pitchFamily="34" charset="0"/>
              <a:ea typeface="+mn-ea"/>
              <a:cs typeface="+mn-cs"/>
            </a:defRPr>
          </a:lvl1pPr>
          <a:lvl2pPr marL="457200" algn="l" rtl="0" eaLnBrk="0" fontAlgn="base" hangingPunct="0">
            <a:spcBef>
              <a:spcPct val="0"/>
            </a:spcBef>
            <a:spcAft>
              <a:spcPct val="0"/>
            </a:spcAft>
            <a:defRPr sz="2800" kern="1200">
              <a:solidFill>
                <a:schemeClr val="tx1"/>
              </a:solidFill>
              <a:latin typeface="Frutiger LT 45 Light" pitchFamily="34" charset="0"/>
              <a:ea typeface="+mn-ea"/>
              <a:cs typeface="+mn-cs"/>
            </a:defRPr>
          </a:lvl2pPr>
          <a:lvl3pPr marL="914400" algn="l" rtl="0" eaLnBrk="0" fontAlgn="base" hangingPunct="0">
            <a:spcBef>
              <a:spcPct val="0"/>
            </a:spcBef>
            <a:spcAft>
              <a:spcPct val="0"/>
            </a:spcAft>
            <a:defRPr sz="2800" kern="1200">
              <a:solidFill>
                <a:schemeClr val="tx1"/>
              </a:solidFill>
              <a:latin typeface="Frutiger LT 45 Light"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Frutiger LT 45 Light"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Frutiger LT 45 Light" pitchFamily="34" charset="0"/>
              <a:ea typeface="+mn-ea"/>
              <a:cs typeface="+mn-cs"/>
            </a:defRPr>
          </a:lvl5pPr>
          <a:lvl6pPr marL="2286000" algn="l" defTabSz="914400" rtl="0" eaLnBrk="1" latinLnBrk="0" hangingPunct="1">
            <a:defRPr sz="2800" kern="1200">
              <a:solidFill>
                <a:schemeClr val="tx1"/>
              </a:solidFill>
              <a:latin typeface="Frutiger LT 45 Light" pitchFamily="34" charset="0"/>
              <a:ea typeface="+mn-ea"/>
              <a:cs typeface="+mn-cs"/>
            </a:defRPr>
          </a:lvl6pPr>
          <a:lvl7pPr marL="2743200" algn="l" defTabSz="914400" rtl="0" eaLnBrk="1" latinLnBrk="0" hangingPunct="1">
            <a:defRPr sz="2800" kern="1200">
              <a:solidFill>
                <a:schemeClr val="tx1"/>
              </a:solidFill>
              <a:latin typeface="Frutiger LT 45 Light" pitchFamily="34" charset="0"/>
              <a:ea typeface="+mn-ea"/>
              <a:cs typeface="+mn-cs"/>
            </a:defRPr>
          </a:lvl7pPr>
          <a:lvl8pPr marL="3200400" algn="l" defTabSz="914400" rtl="0" eaLnBrk="1" latinLnBrk="0" hangingPunct="1">
            <a:defRPr sz="2800" kern="1200">
              <a:solidFill>
                <a:schemeClr val="tx1"/>
              </a:solidFill>
              <a:latin typeface="Frutiger LT 45 Light" pitchFamily="34" charset="0"/>
              <a:ea typeface="+mn-ea"/>
              <a:cs typeface="+mn-cs"/>
            </a:defRPr>
          </a:lvl8pPr>
          <a:lvl9pPr marL="3657600" algn="l" defTabSz="914400" rtl="0" eaLnBrk="1" latinLnBrk="0" hangingPunct="1">
            <a:defRPr sz="2800" kern="1200">
              <a:solidFill>
                <a:schemeClr val="tx1"/>
              </a:solidFill>
              <a:latin typeface="Frutiger LT 45 Light" pitchFamily="34" charset="0"/>
              <a:ea typeface="+mn-ea"/>
              <a:cs typeface="+mn-cs"/>
            </a:defRPr>
          </a:lvl9pPr>
        </a:lstStyle>
        <a:p xmlns:a="http://schemas.openxmlformats.org/drawingml/2006/main">
          <a:r>
            <a:rPr lang="de-CH" sz="1100" dirty="0" smtClean="0">
              <a:latin typeface="Verdana" panose="020B0604030504040204" pitchFamily="34" charset="0"/>
              <a:ea typeface="Verdana" panose="020B0604030504040204" pitchFamily="34" charset="0"/>
              <a:cs typeface="Verdana" panose="020B0604030504040204" pitchFamily="34" charset="0"/>
            </a:rPr>
            <a:t>TCHF</a:t>
          </a:r>
          <a:endParaRPr lang="de-CH" sz="1200" dirty="0">
            <a:latin typeface="Verdana" panose="020B0604030504040204" pitchFamily="34" charset="0"/>
            <a:ea typeface="Verdana" panose="020B0604030504040204" pitchFamily="34" charset="0"/>
            <a:cs typeface="Verdana" panose="020B060403050404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2"/>
          <p:cNvSpPr>
            <a:spLocks noGrp="1" noChangeArrowheads="1"/>
          </p:cNvSpPr>
          <p:nvPr>
            <p:ph type="hdr" sz="quarter"/>
          </p:nvPr>
        </p:nvSpPr>
        <p:spPr bwMode="auto">
          <a:xfrm>
            <a:off x="2" y="6"/>
            <a:ext cx="2890137" cy="497334"/>
          </a:xfrm>
          <a:prstGeom prst="rect">
            <a:avLst/>
          </a:prstGeom>
          <a:noFill/>
          <a:ln w="9525">
            <a:noFill/>
            <a:miter lim="800000"/>
            <a:headEnd/>
            <a:tailEnd/>
          </a:ln>
          <a:effectLst/>
        </p:spPr>
        <p:txBody>
          <a:bodyPr vert="horz" wrap="square" lIns="90670" tIns="45335" rIns="90670" bIns="45335" numCol="1" anchor="t" anchorCtr="0" compatLnSpc="1">
            <a:prstTxWarp prst="textNoShape">
              <a:avLst/>
            </a:prstTxWarp>
          </a:bodyPr>
          <a:lstStyle>
            <a:lvl1pPr defTabSz="906816">
              <a:defRPr sz="1300">
                <a:latin typeface="Times New Roman" pitchFamily="18" charset="0"/>
              </a:defRPr>
            </a:lvl1pPr>
          </a:lstStyle>
          <a:p>
            <a:pPr>
              <a:defRPr/>
            </a:pPr>
            <a:endParaRPr lang="de-CH"/>
          </a:p>
        </p:txBody>
      </p:sp>
      <p:sp>
        <p:nvSpPr>
          <p:cNvPr id="229379" name="Rectangle 3"/>
          <p:cNvSpPr>
            <a:spLocks noGrp="1" noChangeArrowheads="1"/>
          </p:cNvSpPr>
          <p:nvPr>
            <p:ph type="dt" sz="quarter" idx="1"/>
          </p:nvPr>
        </p:nvSpPr>
        <p:spPr bwMode="auto">
          <a:xfrm>
            <a:off x="3777467" y="6"/>
            <a:ext cx="2890137" cy="497334"/>
          </a:xfrm>
          <a:prstGeom prst="rect">
            <a:avLst/>
          </a:prstGeom>
          <a:noFill/>
          <a:ln w="9525">
            <a:noFill/>
            <a:miter lim="800000"/>
            <a:headEnd/>
            <a:tailEnd/>
          </a:ln>
          <a:effectLst/>
        </p:spPr>
        <p:txBody>
          <a:bodyPr vert="horz" wrap="square" lIns="90670" tIns="45335" rIns="90670" bIns="45335" numCol="1" anchor="t" anchorCtr="0" compatLnSpc="1">
            <a:prstTxWarp prst="textNoShape">
              <a:avLst/>
            </a:prstTxWarp>
          </a:bodyPr>
          <a:lstStyle>
            <a:lvl1pPr algn="r" defTabSz="906816">
              <a:defRPr sz="1300">
                <a:latin typeface="Times New Roman" pitchFamily="18" charset="0"/>
              </a:defRPr>
            </a:lvl1pPr>
          </a:lstStyle>
          <a:p>
            <a:pPr>
              <a:defRPr/>
            </a:pPr>
            <a:endParaRPr lang="de-CH"/>
          </a:p>
        </p:txBody>
      </p:sp>
      <p:sp>
        <p:nvSpPr>
          <p:cNvPr id="229380" name="Rectangle 4"/>
          <p:cNvSpPr>
            <a:spLocks noGrp="1" noChangeArrowheads="1"/>
          </p:cNvSpPr>
          <p:nvPr>
            <p:ph type="ftr" sz="quarter" idx="2"/>
          </p:nvPr>
        </p:nvSpPr>
        <p:spPr bwMode="auto">
          <a:xfrm>
            <a:off x="2" y="9427766"/>
            <a:ext cx="2890137" cy="497333"/>
          </a:xfrm>
          <a:prstGeom prst="rect">
            <a:avLst/>
          </a:prstGeom>
          <a:noFill/>
          <a:ln w="9525">
            <a:noFill/>
            <a:miter lim="800000"/>
            <a:headEnd/>
            <a:tailEnd/>
          </a:ln>
          <a:effectLst/>
        </p:spPr>
        <p:txBody>
          <a:bodyPr vert="horz" wrap="square" lIns="90670" tIns="45335" rIns="90670" bIns="45335" numCol="1" anchor="b" anchorCtr="0" compatLnSpc="1">
            <a:prstTxWarp prst="textNoShape">
              <a:avLst/>
            </a:prstTxWarp>
          </a:bodyPr>
          <a:lstStyle>
            <a:lvl1pPr defTabSz="906816">
              <a:defRPr sz="1300">
                <a:latin typeface="Times New Roman" pitchFamily="18" charset="0"/>
              </a:defRPr>
            </a:lvl1pPr>
          </a:lstStyle>
          <a:p>
            <a:pPr>
              <a:defRPr/>
            </a:pPr>
            <a:endParaRPr lang="de-CH"/>
          </a:p>
        </p:txBody>
      </p:sp>
      <p:sp>
        <p:nvSpPr>
          <p:cNvPr id="229381" name="Rectangle 5"/>
          <p:cNvSpPr>
            <a:spLocks noGrp="1" noChangeArrowheads="1"/>
          </p:cNvSpPr>
          <p:nvPr>
            <p:ph type="sldNum" sz="quarter" idx="3"/>
          </p:nvPr>
        </p:nvSpPr>
        <p:spPr bwMode="auto">
          <a:xfrm>
            <a:off x="3777467" y="9427766"/>
            <a:ext cx="2890137" cy="497333"/>
          </a:xfrm>
          <a:prstGeom prst="rect">
            <a:avLst/>
          </a:prstGeom>
          <a:noFill/>
          <a:ln w="9525">
            <a:noFill/>
            <a:miter lim="800000"/>
            <a:headEnd/>
            <a:tailEnd/>
          </a:ln>
          <a:effectLst/>
        </p:spPr>
        <p:txBody>
          <a:bodyPr vert="horz" wrap="square" lIns="90670" tIns="45335" rIns="90670" bIns="45335" numCol="1" anchor="b" anchorCtr="0" compatLnSpc="1">
            <a:prstTxWarp prst="textNoShape">
              <a:avLst/>
            </a:prstTxWarp>
          </a:bodyPr>
          <a:lstStyle>
            <a:lvl1pPr algn="r" defTabSz="906816">
              <a:defRPr sz="1300">
                <a:latin typeface="Times New Roman" pitchFamily="18" charset="0"/>
              </a:defRPr>
            </a:lvl1pPr>
          </a:lstStyle>
          <a:p>
            <a:pPr>
              <a:defRPr/>
            </a:pPr>
            <a:fld id="{5D5805CD-9560-4554-8AC4-353B5BB9F8C8}" type="slidenum">
              <a:rPr lang="de-CH"/>
              <a:pPr>
                <a:defRPr/>
              </a:pPr>
              <a:t>‹Nr.›</a:t>
            </a:fld>
            <a:endParaRPr lang="de-CH"/>
          </a:p>
        </p:txBody>
      </p:sp>
    </p:spTree>
    <p:extLst>
      <p:ext uri="{BB962C8B-B14F-4D97-AF65-F5344CB8AC3E}">
        <p14:creationId xmlns:p14="http://schemas.microsoft.com/office/powerpoint/2010/main" val="3403945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6"/>
            <a:ext cx="2890137" cy="497334"/>
          </a:xfrm>
          <a:prstGeom prst="rect">
            <a:avLst/>
          </a:prstGeom>
          <a:noFill/>
          <a:ln w="9525">
            <a:noFill/>
            <a:miter lim="800000"/>
            <a:headEnd/>
            <a:tailEnd/>
          </a:ln>
          <a:effectLst/>
        </p:spPr>
        <p:txBody>
          <a:bodyPr vert="horz" wrap="square" lIns="90670" tIns="45335" rIns="90670" bIns="45335" numCol="1" anchor="t" anchorCtr="0" compatLnSpc="1">
            <a:prstTxWarp prst="textNoShape">
              <a:avLst/>
            </a:prstTxWarp>
          </a:bodyPr>
          <a:lstStyle>
            <a:lvl1pPr defTabSz="906816">
              <a:defRPr sz="1300">
                <a:latin typeface="Times New Roman" pitchFamily="18" charset="0"/>
              </a:defRPr>
            </a:lvl1pPr>
          </a:lstStyle>
          <a:p>
            <a:pPr>
              <a:defRPr/>
            </a:pPr>
            <a:endParaRPr lang="de-DE"/>
          </a:p>
        </p:txBody>
      </p:sp>
      <p:sp>
        <p:nvSpPr>
          <p:cNvPr id="3075" name="Rectangle 3"/>
          <p:cNvSpPr>
            <a:spLocks noGrp="1" noChangeArrowheads="1"/>
          </p:cNvSpPr>
          <p:nvPr>
            <p:ph type="dt" idx="1"/>
          </p:nvPr>
        </p:nvSpPr>
        <p:spPr bwMode="auto">
          <a:xfrm>
            <a:off x="3778956" y="6"/>
            <a:ext cx="2890137" cy="497334"/>
          </a:xfrm>
          <a:prstGeom prst="rect">
            <a:avLst/>
          </a:prstGeom>
          <a:noFill/>
          <a:ln w="9525">
            <a:noFill/>
            <a:miter lim="800000"/>
            <a:headEnd/>
            <a:tailEnd/>
          </a:ln>
          <a:effectLst/>
        </p:spPr>
        <p:txBody>
          <a:bodyPr vert="horz" wrap="square" lIns="90670" tIns="45335" rIns="90670" bIns="45335" numCol="1" anchor="t" anchorCtr="0" compatLnSpc="1">
            <a:prstTxWarp prst="textNoShape">
              <a:avLst/>
            </a:prstTxWarp>
          </a:bodyPr>
          <a:lstStyle>
            <a:lvl1pPr algn="r" defTabSz="906816">
              <a:defRPr sz="1300">
                <a:latin typeface="Times New Roman" pitchFamily="18" charset="0"/>
              </a:defRPr>
            </a:lvl1pPr>
          </a:lstStyle>
          <a:p>
            <a:pPr>
              <a:defRPr/>
            </a:pPr>
            <a:endParaRPr lang="de-DE"/>
          </a:p>
        </p:txBody>
      </p:sp>
      <p:sp>
        <p:nvSpPr>
          <p:cNvPr id="23556" name="Rectangle 4"/>
          <p:cNvSpPr>
            <a:spLocks noGrp="1" noRot="1" noChangeAspect="1" noChangeArrowheads="1" noTextEdit="1"/>
          </p:cNvSpPr>
          <p:nvPr>
            <p:ph type="sldImg" idx="2"/>
          </p:nvPr>
        </p:nvSpPr>
        <p:spPr bwMode="auto">
          <a:xfrm>
            <a:off x="647700" y="744538"/>
            <a:ext cx="5375275" cy="37226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888822" y="4714658"/>
            <a:ext cx="4891459" cy="4466754"/>
          </a:xfrm>
          <a:prstGeom prst="rect">
            <a:avLst/>
          </a:prstGeom>
          <a:noFill/>
          <a:ln w="9525">
            <a:noFill/>
            <a:miter lim="800000"/>
            <a:headEnd/>
            <a:tailEnd/>
          </a:ln>
          <a:effectLst/>
        </p:spPr>
        <p:txBody>
          <a:bodyPr vert="horz" wrap="square" lIns="90670" tIns="45335" rIns="90670" bIns="45335"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3078" name="Rectangle 6"/>
          <p:cNvSpPr>
            <a:spLocks noGrp="1" noChangeArrowheads="1"/>
          </p:cNvSpPr>
          <p:nvPr>
            <p:ph type="ftr" sz="quarter" idx="4"/>
          </p:nvPr>
        </p:nvSpPr>
        <p:spPr bwMode="auto">
          <a:xfrm>
            <a:off x="2" y="9429314"/>
            <a:ext cx="2890137" cy="497334"/>
          </a:xfrm>
          <a:prstGeom prst="rect">
            <a:avLst/>
          </a:prstGeom>
          <a:noFill/>
          <a:ln w="9525">
            <a:noFill/>
            <a:miter lim="800000"/>
            <a:headEnd/>
            <a:tailEnd/>
          </a:ln>
          <a:effectLst/>
        </p:spPr>
        <p:txBody>
          <a:bodyPr vert="horz" wrap="square" lIns="90670" tIns="45335" rIns="90670" bIns="45335" numCol="1" anchor="b" anchorCtr="0" compatLnSpc="1">
            <a:prstTxWarp prst="textNoShape">
              <a:avLst/>
            </a:prstTxWarp>
          </a:bodyPr>
          <a:lstStyle>
            <a:lvl1pPr defTabSz="906816">
              <a:defRPr sz="1300">
                <a:latin typeface="Times New Roman" pitchFamily="18" charset="0"/>
              </a:defRPr>
            </a:lvl1pPr>
          </a:lstStyle>
          <a:p>
            <a:pPr>
              <a:defRPr/>
            </a:pPr>
            <a:endParaRPr lang="de-DE"/>
          </a:p>
        </p:txBody>
      </p:sp>
      <p:sp>
        <p:nvSpPr>
          <p:cNvPr id="3079" name="Rectangle 7"/>
          <p:cNvSpPr>
            <a:spLocks noGrp="1" noChangeArrowheads="1"/>
          </p:cNvSpPr>
          <p:nvPr>
            <p:ph type="sldNum" sz="quarter" idx="5"/>
          </p:nvPr>
        </p:nvSpPr>
        <p:spPr bwMode="auto">
          <a:xfrm>
            <a:off x="3778956" y="9429314"/>
            <a:ext cx="2890137" cy="497334"/>
          </a:xfrm>
          <a:prstGeom prst="rect">
            <a:avLst/>
          </a:prstGeom>
          <a:noFill/>
          <a:ln w="9525">
            <a:noFill/>
            <a:miter lim="800000"/>
            <a:headEnd/>
            <a:tailEnd/>
          </a:ln>
          <a:effectLst/>
        </p:spPr>
        <p:txBody>
          <a:bodyPr vert="horz" wrap="square" lIns="90670" tIns="45335" rIns="90670" bIns="45335" numCol="1" anchor="b" anchorCtr="0" compatLnSpc="1">
            <a:prstTxWarp prst="textNoShape">
              <a:avLst/>
            </a:prstTxWarp>
          </a:bodyPr>
          <a:lstStyle>
            <a:lvl1pPr algn="r" defTabSz="906816">
              <a:defRPr sz="1300">
                <a:latin typeface="Times New Roman" pitchFamily="18" charset="0"/>
              </a:defRPr>
            </a:lvl1pPr>
          </a:lstStyle>
          <a:p>
            <a:pPr>
              <a:defRPr/>
            </a:pPr>
            <a:fld id="{13AF35A1-05B5-42B3-AB0F-0E4F4C0B7CBF}" type="slidenum">
              <a:rPr lang="de-DE"/>
              <a:pPr>
                <a:defRPr/>
              </a:pPr>
              <a:t>‹Nr.›</a:t>
            </a:fld>
            <a:endParaRPr lang="de-DE"/>
          </a:p>
        </p:txBody>
      </p:sp>
    </p:spTree>
    <p:extLst>
      <p:ext uri="{BB962C8B-B14F-4D97-AF65-F5344CB8AC3E}">
        <p14:creationId xmlns:p14="http://schemas.microsoft.com/office/powerpoint/2010/main" val="14187169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Frutiger LT 45 Light"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Frutiger LT 45 Light"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Frutiger LT 45 Light"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Frutiger LT 45 Light"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Frutiger LT 45 Light"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defTabSz="898587"/>
            <a:fld id="{84C520C9-E11D-4229-88B4-083118742B38}" type="slidenum">
              <a:rPr lang="de-DE" smtClean="0"/>
              <a:pPr defTabSz="898587"/>
              <a:t>1</a:t>
            </a:fld>
            <a:endParaRPr lang="de-DE" dirty="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de-CH"/>
          </a:p>
        </p:txBody>
      </p:sp>
    </p:spTree>
    <p:extLst>
      <p:ext uri="{BB962C8B-B14F-4D97-AF65-F5344CB8AC3E}">
        <p14:creationId xmlns:p14="http://schemas.microsoft.com/office/powerpoint/2010/main" val="228877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pPr defTabSz="898587"/>
            <a:fld id="{D73C6901-228B-400C-B9EE-8A5F140F0579}" type="slidenum">
              <a:rPr lang="de-DE" smtClean="0"/>
              <a:pPr defTabSz="898587"/>
              <a:t>2</a:t>
            </a:fld>
            <a:endParaRPr lang="de-DE"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de-CH"/>
          </a:p>
        </p:txBody>
      </p:sp>
    </p:spTree>
    <p:extLst>
      <p:ext uri="{BB962C8B-B14F-4D97-AF65-F5344CB8AC3E}">
        <p14:creationId xmlns:p14="http://schemas.microsoft.com/office/powerpoint/2010/main" val="2686057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pPr defTabSz="898587"/>
            <a:fld id="{D73C6901-228B-400C-B9EE-8A5F140F0579}" type="slidenum">
              <a:rPr lang="de-DE" smtClean="0"/>
              <a:pPr defTabSz="898587"/>
              <a:t>3</a:t>
            </a:fld>
            <a:endParaRPr lang="de-DE"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de-CH"/>
          </a:p>
        </p:txBody>
      </p:sp>
    </p:spTree>
    <p:extLst>
      <p:ext uri="{BB962C8B-B14F-4D97-AF65-F5344CB8AC3E}">
        <p14:creationId xmlns:p14="http://schemas.microsoft.com/office/powerpoint/2010/main" val="2043527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pPr defTabSz="898587"/>
            <a:fld id="{D73C6901-228B-400C-B9EE-8A5F140F0579}" type="slidenum">
              <a:rPr lang="de-DE" smtClean="0"/>
              <a:pPr defTabSz="898587"/>
              <a:t>4</a:t>
            </a:fld>
            <a:endParaRPr lang="de-DE"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de-CH"/>
          </a:p>
        </p:txBody>
      </p:sp>
    </p:spTree>
    <p:extLst>
      <p:ext uri="{BB962C8B-B14F-4D97-AF65-F5344CB8AC3E}">
        <p14:creationId xmlns:p14="http://schemas.microsoft.com/office/powerpoint/2010/main" val="2130206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defTabSz="898782"/>
            <a:fld id="{84C520C9-E11D-4229-88B4-083118742B38}" type="slidenum">
              <a:rPr lang="de-DE" smtClean="0"/>
              <a:pPr defTabSz="898782"/>
              <a:t>5</a:t>
            </a:fld>
            <a:endParaRPr lang="de-DE" dirty="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de-CH"/>
          </a:p>
        </p:txBody>
      </p:sp>
    </p:spTree>
    <p:extLst>
      <p:ext uri="{BB962C8B-B14F-4D97-AF65-F5344CB8AC3E}">
        <p14:creationId xmlns:p14="http://schemas.microsoft.com/office/powerpoint/2010/main" val="1794367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pPr defTabSz="912390"/>
            <a:fld id="{14891F5D-03C8-458E-85A9-A0894ACB9BB8}" type="slidenum">
              <a:rPr lang="de-DE" smtClean="0"/>
              <a:pPr defTabSz="912390"/>
              <a:t>26</a:t>
            </a:fld>
            <a:endParaRPr lang="de-DE"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de-CH"/>
          </a:p>
        </p:txBody>
      </p:sp>
    </p:spTree>
    <p:extLst>
      <p:ext uri="{BB962C8B-B14F-4D97-AF65-F5344CB8AC3E}">
        <p14:creationId xmlns:p14="http://schemas.microsoft.com/office/powerpoint/2010/main" val="2085949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pPr defTabSz="912390"/>
            <a:fld id="{14891F5D-03C8-458E-85A9-A0894ACB9BB8}" type="slidenum">
              <a:rPr lang="de-DE" smtClean="0"/>
              <a:pPr defTabSz="912390"/>
              <a:t>28</a:t>
            </a:fld>
            <a:endParaRPr lang="de-DE"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de-CH"/>
          </a:p>
        </p:txBody>
      </p:sp>
    </p:spTree>
    <p:extLst>
      <p:ext uri="{BB962C8B-B14F-4D97-AF65-F5344CB8AC3E}">
        <p14:creationId xmlns:p14="http://schemas.microsoft.com/office/powerpoint/2010/main" val="3736179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pPr defTabSz="898587"/>
            <a:fld id="{D73C6901-228B-400C-B9EE-8A5F140F0579}" type="slidenum">
              <a:rPr lang="de-DE" smtClean="0"/>
              <a:pPr defTabSz="898587"/>
              <a:t>29</a:t>
            </a:fld>
            <a:endParaRPr lang="de-DE"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de-CH"/>
          </a:p>
        </p:txBody>
      </p:sp>
    </p:spTree>
    <p:extLst>
      <p:ext uri="{BB962C8B-B14F-4D97-AF65-F5344CB8AC3E}">
        <p14:creationId xmlns:p14="http://schemas.microsoft.com/office/powerpoint/2010/main" val="3913523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42950" y="2130425"/>
            <a:ext cx="8420100" cy="1470025"/>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058025" y="620713"/>
            <a:ext cx="2105025" cy="5403850"/>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742950" y="620713"/>
            <a:ext cx="6162675" cy="540385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742950" y="620713"/>
            <a:ext cx="5810250" cy="533400"/>
          </a:xfrm>
        </p:spPr>
        <p:txBody>
          <a:bodyPr/>
          <a:lstStyle/>
          <a:p>
            <a:r>
              <a:rPr lang="de-DE"/>
              <a:t>Titelmasterformat durch Klicken bearbeiten</a:t>
            </a:r>
            <a:endParaRPr lang="de-CH"/>
          </a:p>
        </p:txBody>
      </p:sp>
      <p:sp>
        <p:nvSpPr>
          <p:cNvPr id="3" name="Tabellenplatzhalter 2"/>
          <p:cNvSpPr>
            <a:spLocks noGrp="1"/>
          </p:cNvSpPr>
          <p:nvPr>
            <p:ph type="tbl" idx="1"/>
          </p:nvPr>
        </p:nvSpPr>
        <p:spPr>
          <a:xfrm>
            <a:off x="742950" y="1557338"/>
            <a:ext cx="8420100" cy="4467225"/>
          </a:xfrm>
        </p:spPr>
        <p:txBody>
          <a:bodyPr/>
          <a:lstStyle/>
          <a:p>
            <a:pPr lvl="0"/>
            <a:endParaRPr lang="de-CH" noProof="0"/>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42950" y="2130425"/>
            <a:ext cx="8420100" cy="1470025"/>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de-CH"/>
          </a:p>
        </p:txBody>
      </p:sp>
      <p:sp>
        <p:nvSpPr>
          <p:cNvPr id="5" name="Rectangle 5"/>
          <p:cNvSpPr>
            <a:spLocks noGrp="1" noChangeArrowheads="1"/>
          </p:cNvSpPr>
          <p:nvPr>
            <p:ph type="ftr" sz="quarter" idx="11"/>
          </p:nvPr>
        </p:nvSpPr>
        <p:spPr>
          <a:ln/>
        </p:spPr>
        <p:txBody>
          <a:bodyPr/>
          <a:lstStyle>
            <a:lvl1pPr>
              <a:defRPr/>
            </a:lvl1pPr>
          </a:lstStyle>
          <a:p>
            <a:pPr>
              <a:defRPr/>
            </a:pPr>
            <a:endParaRPr lang="de-CH"/>
          </a:p>
        </p:txBody>
      </p:sp>
      <p:sp>
        <p:nvSpPr>
          <p:cNvPr id="6" name="Rectangle 6"/>
          <p:cNvSpPr>
            <a:spLocks noGrp="1" noChangeArrowheads="1"/>
          </p:cNvSpPr>
          <p:nvPr>
            <p:ph type="sldNum" sz="quarter" idx="12"/>
          </p:nvPr>
        </p:nvSpPr>
        <p:spPr>
          <a:ln/>
        </p:spPr>
        <p:txBody>
          <a:bodyPr/>
          <a:lstStyle>
            <a:lvl1pPr>
              <a:defRPr/>
            </a:lvl1pPr>
          </a:lstStyle>
          <a:p>
            <a:pPr>
              <a:defRPr/>
            </a:pPr>
            <a:fld id="{73C67CEB-35B4-4509-AB30-47699E8EBC1B}" type="slidenum">
              <a:rPr lang="de-CH"/>
              <a:pPr>
                <a:defRPr/>
              </a:pPr>
              <a:t>‹Nr.›</a:t>
            </a:fld>
            <a:endParaRPr lang="de-CH"/>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de-CH"/>
          </a:p>
        </p:txBody>
      </p:sp>
      <p:sp>
        <p:nvSpPr>
          <p:cNvPr id="5" name="Rectangle 5"/>
          <p:cNvSpPr>
            <a:spLocks noGrp="1" noChangeArrowheads="1"/>
          </p:cNvSpPr>
          <p:nvPr>
            <p:ph type="ftr" sz="quarter" idx="11"/>
          </p:nvPr>
        </p:nvSpPr>
        <p:spPr>
          <a:ln/>
        </p:spPr>
        <p:txBody>
          <a:bodyPr/>
          <a:lstStyle>
            <a:lvl1pPr>
              <a:defRPr/>
            </a:lvl1pPr>
          </a:lstStyle>
          <a:p>
            <a:pPr>
              <a:defRPr/>
            </a:pPr>
            <a:endParaRPr lang="de-CH"/>
          </a:p>
        </p:txBody>
      </p:sp>
      <p:sp>
        <p:nvSpPr>
          <p:cNvPr id="6" name="Rectangle 6"/>
          <p:cNvSpPr>
            <a:spLocks noGrp="1" noChangeArrowheads="1"/>
          </p:cNvSpPr>
          <p:nvPr>
            <p:ph type="sldNum" sz="quarter" idx="12"/>
          </p:nvPr>
        </p:nvSpPr>
        <p:spPr>
          <a:ln/>
        </p:spPr>
        <p:txBody>
          <a:bodyPr/>
          <a:lstStyle>
            <a:lvl1pPr>
              <a:defRPr/>
            </a:lvl1pPr>
          </a:lstStyle>
          <a:p>
            <a:pPr>
              <a:defRPr/>
            </a:pPr>
            <a:fld id="{2ACC469A-DA84-4109-A963-3DAF843B579C}" type="slidenum">
              <a:rPr lang="de-CH"/>
              <a:pPr>
                <a:defRPr/>
              </a:pPr>
              <a:t>‹Nr.›</a:t>
            </a:fld>
            <a:endParaRPr lang="de-CH"/>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2638" y="4406900"/>
            <a:ext cx="84201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CH"/>
          </a:p>
        </p:txBody>
      </p:sp>
      <p:sp>
        <p:nvSpPr>
          <p:cNvPr id="5" name="Rectangle 5"/>
          <p:cNvSpPr>
            <a:spLocks noGrp="1" noChangeArrowheads="1"/>
          </p:cNvSpPr>
          <p:nvPr>
            <p:ph type="ftr" sz="quarter" idx="11"/>
          </p:nvPr>
        </p:nvSpPr>
        <p:spPr>
          <a:ln/>
        </p:spPr>
        <p:txBody>
          <a:bodyPr/>
          <a:lstStyle>
            <a:lvl1pPr>
              <a:defRPr/>
            </a:lvl1pPr>
          </a:lstStyle>
          <a:p>
            <a:pPr>
              <a:defRPr/>
            </a:pPr>
            <a:endParaRPr lang="de-CH"/>
          </a:p>
        </p:txBody>
      </p:sp>
      <p:sp>
        <p:nvSpPr>
          <p:cNvPr id="6" name="Rectangle 6"/>
          <p:cNvSpPr>
            <a:spLocks noGrp="1" noChangeArrowheads="1"/>
          </p:cNvSpPr>
          <p:nvPr>
            <p:ph type="sldNum" sz="quarter" idx="12"/>
          </p:nvPr>
        </p:nvSpPr>
        <p:spPr>
          <a:ln/>
        </p:spPr>
        <p:txBody>
          <a:bodyPr/>
          <a:lstStyle>
            <a:lvl1pPr>
              <a:defRPr/>
            </a:lvl1pPr>
          </a:lstStyle>
          <a:p>
            <a:pPr>
              <a:defRPr/>
            </a:pPr>
            <a:fld id="{ADE52D77-E1EF-4362-B12A-313E32BA8BB1}" type="slidenum">
              <a:rPr lang="de-CH"/>
              <a:pPr>
                <a:defRPr/>
              </a:pPr>
              <a:t>‹Nr.›</a:t>
            </a:fld>
            <a:endParaRPr lang="de-CH"/>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Rectangle 4"/>
          <p:cNvSpPr>
            <a:spLocks noGrp="1" noChangeArrowheads="1"/>
          </p:cNvSpPr>
          <p:nvPr>
            <p:ph type="dt" sz="half" idx="10"/>
          </p:nvPr>
        </p:nvSpPr>
        <p:spPr>
          <a:ln/>
        </p:spPr>
        <p:txBody>
          <a:bodyPr/>
          <a:lstStyle>
            <a:lvl1pPr>
              <a:defRPr/>
            </a:lvl1pPr>
          </a:lstStyle>
          <a:p>
            <a:pPr>
              <a:defRPr/>
            </a:pPr>
            <a:endParaRPr lang="de-CH"/>
          </a:p>
        </p:txBody>
      </p:sp>
      <p:sp>
        <p:nvSpPr>
          <p:cNvPr id="6" name="Rectangle 5"/>
          <p:cNvSpPr>
            <a:spLocks noGrp="1" noChangeArrowheads="1"/>
          </p:cNvSpPr>
          <p:nvPr>
            <p:ph type="ftr" sz="quarter" idx="11"/>
          </p:nvPr>
        </p:nvSpPr>
        <p:spPr>
          <a:ln/>
        </p:spPr>
        <p:txBody>
          <a:bodyPr/>
          <a:lstStyle>
            <a:lvl1pPr>
              <a:defRPr/>
            </a:lvl1pPr>
          </a:lstStyle>
          <a:p>
            <a:pPr>
              <a:defRPr/>
            </a:pPr>
            <a:endParaRPr lang="de-CH"/>
          </a:p>
        </p:txBody>
      </p:sp>
      <p:sp>
        <p:nvSpPr>
          <p:cNvPr id="7" name="Rectangle 6"/>
          <p:cNvSpPr>
            <a:spLocks noGrp="1" noChangeArrowheads="1"/>
          </p:cNvSpPr>
          <p:nvPr>
            <p:ph type="sldNum" sz="quarter" idx="12"/>
          </p:nvPr>
        </p:nvSpPr>
        <p:spPr>
          <a:ln/>
        </p:spPr>
        <p:txBody>
          <a:bodyPr/>
          <a:lstStyle>
            <a:lvl1pPr>
              <a:defRPr/>
            </a:lvl1pPr>
          </a:lstStyle>
          <a:p>
            <a:pPr>
              <a:defRPr/>
            </a:pPr>
            <a:fld id="{48237430-28A0-4DF9-8735-6C3338570A77}" type="slidenum">
              <a:rPr lang="de-CH"/>
              <a:pPr>
                <a:defRPr/>
              </a:pPr>
              <a:t>‹Nr.›</a:t>
            </a:fld>
            <a:endParaRPr lang="de-CH"/>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Rectangle 4"/>
          <p:cNvSpPr>
            <a:spLocks noGrp="1" noChangeArrowheads="1"/>
          </p:cNvSpPr>
          <p:nvPr>
            <p:ph type="dt" sz="half" idx="10"/>
          </p:nvPr>
        </p:nvSpPr>
        <p:spPr>
          <a:ln/>
        </p:spPr>
        <p:txBody>
          <a:bodyPr/>
          <a:lstStyle>
            <a:lvl1pPr>
              <a:defRPr/>
            </a:lvl1pPr>
          </a:lstStyle>
          <a:p>
            <a:pPr>
              <a:defRPr/>
            </a:pPr>
            <a:endParaRPr lang="de-CH"/>
          </a:p>
        </p:txBody>
      </p:sp>
      <p:sp>
        <p:nvSpPr>
          <p:cNvPr id="8" name="Rectangle 5"/>
          <p:cNvSpPr>
            <a:spLocks noGrp="1" noChangeArrowheads="1"/>
          </p:cNvSpPr>
          <p:nvPr>
            <p:ph type="ftr" sz="quarter" idx="11"/>
          </p:nvPr>
        </p:nvSpPr>
        <p:spPr>
          <a:ln/>
        </p:spPr>
        <p:txBody>
          <a:bodyPr/>
          <a:lstStyle>
            <a:lvl1pPr>
              <a:defRPr/>
            </a:lvl1pPr>
          </a:lstStyle>
          <a:p>
            <a:pPr>
              <a:defRPr/>
            </a:pPr>
            <a:endParaRPr lang="de-CH"/>
          </a:p>
        </p:txBody>
      </p:sp>
      <p:sp>
        <p:nvSpPr>
          <p:cNvPr id="9" name="Rectangle 6"/>
          <p:cNvSpPr>
            <a:spLocks noGrp="1" noChangeArrowheads="1"/>
          </p:cNvSpPr>
          <p:nvPr>
            <p:ph type="sldNum" sz="quarter" idx="12"/>
          </p:nvPr>
        </p:nvSpPr>
        <p:spPr>
          <a:ln/>
        </p:spPr>
        <p:txBody>
          <a:bodyPr/>
          <a:lstStyle>
            <a:lvl1pPr>
              <a:defRPr/>
            </a:lvl1pPr>
          </a:lstStyle>
          <a:p>
            <a:pPr>
              <a:defRPr/>
            </a:pPr>
            <a:fld id="{479D80E9-5DDF-424A-9E76-0346F91675FE}" type="slidenum">
              <a:rPr lang="de-CH"/>
              <a:pPr>
                <a:defRPr/>
              </a:pPr>
              <a:t>‹Nr.›</a:t>
            </a:fld>
            <a:endParaRPr lang="de-CH"/>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Rectangle 4"/>
          <p:cNvSpPr>
            <a:spLocks noGrp="1" noChangeArrowheads="1"/>
          </p:cNvSpPr>
          <p:nvPr>
            <p:ph type="dt" sz="half" idx="10"/>
          </p:nvPr>
        </p:nvSpPr>
        <p:spPr>
          <a:ln/>
        </p:spPr>
        <p:txBody>
          <a:bodyPr/>
          <a:lstStyle>
            <a:lvl1pPr>
              <a:defRPr/>
            </a:lvl1pPr>
          </a:lstStyle>
          <a:p>
            <a:pPr>
              <a:defRPr/>
            </a:pPr>
            <a:endParaRPr lang="de-CH"/>
          </a:p>
        </p:txBody>
      </p:sp>
      <p:sp>
        <p:nvSpPr>
          <p:cNvPr id="4" name="Rectangle 5"/>
          <p:cNvSpPr>
            <a:spLocks noGrp="1" noChangeArrowheads="1"/>
          </p:cNvSpPr>
          <p:nvPr>
            <p:ph type="ftr" sz="quarter" idx="11"/>
          </p:nvPr>
        </p:nvSpPr>
        <p:spPr>
          <a:ln/>
        </p:spPr>
        <p:txBody>
          <a:bodyPr/>
          <a:lstStyle>
            <a:lvl1pPr>
              <a:defRPr/>
            </a:lvl1pPr>
          </a:lstStyle>
          <a:p>
            <a:pPr>
              <a:defRPr/>
            </a:pPr>
            <a:endParaRPr lang="de-CH"/>
          </a:p>
        </p:txBody>
      </p:sp>
      <p:sp>
        <p:nvSpPr>
          <p:cNvPr id="5" name="Rectangle 6"/>
          <p:cNvSpPr>
            <a:spLocks noGrp="1" noChangeArrowheads="1"/>
          </p:cNvSpPr>
          <p:nvPr>
            <p:ph type="sldNum" sz="quarter" idx="12"/>
          </p:nvPr>
        </p:nvSpPr>
        <p:spPr>
          <a:ln/>
        </p:spPr>
        <p:txBody>
          <a:bodyPr/>
          <a:lstStyle>
            <a:lvl1pPr>
              <a:defRPr/>
            </a:lvl1pPr>
          </a:lstStyle>
          <a:p>
            <a:pPr>
              <a:defRPr/>
            </a:pPr>
            <a:fld id="{3E04C23E-3A4B-4805-A9DD-D1084D383B2C}" type="slidenum">
              <a:rPr lang="de-CH"/>
              <a:pPr>
                <a:defRPr/>
              </a:pPr>
              <a:t>‹Nr.›</a:t>
            </a:fld>
            <a:endParaRPr lang="de-CH"/>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CH"/>
          </a:p>
        </p:txBody>
      </p:sp>
      <p:sp>
        <p:nvSpPr>
          <p:cNvPr id="3" name="Rectangle 5"/>
          <p:cNvSpPr>
            <a:spLocks noGrp="1" noChangeArrowheads="1"/>
          </p:cNvSpPr>
          <p:nvPr>
            <p:ph type="ftr" sz="quarter" idx="11"/>
          </p:nvPr>
        </p:nvSpPr>
        <p:spPr>
          <a:ln/>
        </p:spPr>
        <p:txBody>
          <a:bodyPr/>
          <a:lstStyle>
            <a:lvl1pPr>
              <a:defRPr/>
            </a:lvl1pPr>
          </a:lstStyle>
          <a:p>
            <a:pPr>
              <a:defRPr/>
            </a:pPr>
            <a:endParaRPr lang="de-CH"/>
          </a:p>
        </p:txBody>
      </p:sp>
      <p:sp>
        <p:nvSpPr>
          <p:cNvPr id="4" name="Rectangle 6"/>
          <p:cNvSpPr>
            <a:spLocks noGrp="1" noChangeArrowheads="1"/>
          </p:cNvSpPr>
          <p:nvPr>
            <p:ph type="sldNum" sz="quarter" idx="12"/>
          </p:nvPr>
        </p:nvSpPr>
        <p:spPr>
          <a:ln/>
        </p:spPr>
        <p:txBody>
          <a:bodyPr/>
          <a:lstStyle>
            <a:lvl1pPr>
              <a:defRPr/>
            </a:lvl1pPr>
          </a:lstStyle>
          <a:p>
            <a:pPr>
              <a:defRPr/>
            </a:pPr>
            <a:fld id="{9E34728D-A2AC-4E47-ABD3-477CDBBFE161}" type="slidenum">
              <a:rPr lang="de-CH"/>
              <a:pPr>
                <a:defRPr/>
              </a:pPr>
              <a:t>‹Nr.›</a:t>
            </a:fld>
            <a:endParaRPr lang="de-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lvl1pPr>
              <a:buClrTx/>
              <a:defRPr/>
            </a:lvl1pPr>
            <a:lvl2pPr>
              <a:buClrTx/>
              <a:defRPr/>
            </a:lvl2pPr>
            <a:lvl3pPr>
              <a:buClrTx/>
              <a:defRPr/>
            </a:lvl3pPr>
            <a:lvl4pPr>
              <a:buClrTx/>
              <a:defRPr/>
            </a:lvl4pPr>
            <a:lvl5pPr>
              <a:buClrTx/>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95300" y="273050"/>
            <a:ext cx="3259138"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CH"/>
          </a:p>
        </p:txBody>
      </p:sp>
      <p:sp>
        <p:nvSpPr>
          <p:cNvPr id="6" name="Rectangle 5"/>
          <p:cNvSpPr>
            <a:spLocks noGrp="1" noChangeArrowheads="1"/>
          </p:cNvSpPr>
          <p:nvPr>
            <p:ph type="ftr" sz="quarter" idx="11"/>
          </p:nvPr>
        </p:nvSpPr>
        <p:spPr>
          <a:ln/>
        </p:spPr>
        <p:txBody>
          <a:bodyPr/>
          <a:lstStyle>
            <a:lvl1pPr>
              <a:defRPr/>
            </a:lvl1pPr>
          </a:lstStyle>
          <a:p>
            <a:pPr>
              <a:defRPr/>
            </a:pPr>
            <a:endParaRPr lang="de-CH"/>
          </a:p>
        </p:txBody>
      </p:sp>
      <p:sp>
        <p:nvSpPr>
          <p:cNvPr id="7" name="Rectangle 6"/>
          <p:cNvSpPr>
            <a:spLocks noGrp="1" noChangeArrowheads="1"/>
          </p:cNvSpPr>
          <p:nvPr>
            <p:ph type="sldNum" sz="quarter" idx="12"/>
          </p:nvPr>
        </p:nvSpPr>
        <p:spPr>
          <a:ln/>
        </p:spPr>
        <p:txBody>
          <a:bodyPr/>
          <a:lstStyle>
            <a:lvl1pPr>
              <a:defRPr/>
            </a:lvl1pPr>
          </a:lstStyle>
          <a:p>
            <a:pPr>
              <a:defRPr/>
            </a:pPr>
            <a:fld id="{5D80561C-69DD-4EAC-BF15-90E0F62B32B4}" type="slidenum">
              <a:rPr lang="de-CH"/>
              <a:pPr>
                <a:defRPr/>
              </a:pPr>
              <a:t>‹Nr.›</a:t>
            </a:fld>
            <a:endParaRPr lang="de-CH"/>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941513" y="4800600"/>
            <a:ext cx="59436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a:p>
        </p:txBody>
      </p:sp>
      <p:sp>
        <p:nvSpPr>
          <p:cNvPr id="4" name="Textplatzhalt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CH"/>
          </a:p>
        </p:txBody>
      </p:sp>
      <p:sp>
        <p:nvSpPr>
          <p:cNvPr id="6" name="Rectangle 5"/>
          <p:cNvSpPr>
            <a:spLocks noGrp="1" noChangeArrowheads="1"/>
          </p:cNvSpPr>
          <p:nvPr>
            <p:ph type="ftr" sz="quarter" idx="11"/>
          </p:nvPr>
        </p:nvSpPr>
        <p:spPr>
          <a:ln/>
        </p:spPr>
        <p:txBody>
          <a:bodyPr/>
          <a:lstStyle>
            <a:lvl1pPr>
              <a:defRPr/>
            </a:lvl1pPr>
          </a:lstStyle>
          <a:p>
            <a:pPr>
              <a:defRPr/>
            </a:pPr>
            <a:endParaRPr lang="de-CH"/>
          </a:p>
        </p:txBody>
      </p:sp>
      <p:sp>
        <p:nvSpPr>
          <p:cNvPr id="7" name="Rectangle 6"/>
          <p:cNvSpPr>
            <a:spLocks noGrp="1" noChangeArrowheads="1"/>
          </p:cNvSpPr>
          <p:nvPr>
            <p:ph type="sldNum" sz="quarter" idx="12"/>
          </p:nvPr>
        </p:nvSpPr>
        <p:spPr>
          <a:ln/>
        </p:spPr>
        <p:txBody>
          <a:bodyPr/>
          <a:lstStyle>
            <a:lvl1pPr>
              <a:defRPr/>
            </a:lvl1pPr>
          </a:lstStyle>
          <a:p>
            <a:pPr>
              <a:defRPr/>
            </a:pPr>
            <a:fld id="{286ADE5D-1619-4D34-A41B-C41E4BC603F8}" type="slidenum">
              <a:rPr lang="de-CH"/>
              <a:pPr>
                <a:defRPr/>
              </a:pPr>
              <a:t>‹Nr.›</a:t>
            </a:fld>
            <a:endParaRPr lang="de-CH"/>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de-CH"/>
          </a:p>
        </p:txBody>
      </p:sp>
      <p:sp>
        <p:nvSpPr>
          <p:cNvPr id="5" name="Rectangle 5"/>
          <p:cNvSpPr>
            <a:spLocks noGrp="1" noChangeArrowheads="1"/>
          </p:cNvSpPr>
          <p:nvPr>
            <p:ph type="ftr" sz="quarter" idx="11"/>
          </p:nvPr>
        </p:nvSpPr>
        <p:spPr>
          <a:ln/>
        </p:spPr>
        <p:txBody>
          <a:bodyPr/>
          <a:lstStyle>
            <a:lvl1pPr>
              <a:defRPr/>
            </a:lvl1pPr>
          </a:lstStyle>
          <a:p>
            <a:pPr>
              <a:defRPr/>
            </a:pPr>
            <a:endParaRPr lang="de-CH"/>
          </a:p>
        </p:txBody>
      </p:sp>
      <p:sp>
        <p:nvSpPr>
          <p:cNvPr id="6" name="Rectangle 6"/>
          <p:cNvSpPr>
            <a:spLocks noGrp="1" noChangeArrowheads="1"/>
          </p:cNvSpPr>
          <p:nvPr>
            <p:ph type="sldNum" sz="quarter" idx="12"/>
          </p:nvPr>
        </p:nvSpPr>
        <p:spPr>
          <a:ln/>
        </p:spPr>
        <p:txBody>
          <a:bodyPr/>
          <a:lstStyle>
            <a:lvl1pPr>
              <a:defRPr/>
            </a:lvl1pPr>
          </a:lstStyle>
          <a:p>
            <a:pPr>
              <a:defRPr/>
            </a:pPr>
            <a:fld id="{2EAA03DB-8899-4E30-956E-5CFE64E5B1A6}" type="slidenum">
              <a:rPr lang="de-CH"/>
              <a:pPr>
                <a:defRPr/>
              </a:pPr>
              <a:t>‹Nr.›</a:t>
            </a:fld>
            <a:endParaRPr lang="de-CH"/>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181850" y="274638"/>
            <a:ext cx="2228850" cy="5851525"/>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495300" y="274638"/>
            <a:ext cx="653415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de-CH"/>
          </a:p>
        </p:txBody>
      </p:sp>
      <p:sp>
        <p:nvSpPr>
          <p:cNvPr id="5" name="Rectangle 5"/>
          <p:cNvSpPr>
            <a:spLocks noGrp="1" noChangeArrowheads="1"/>
          </p:cNvSpPr>
          <p:nvPr>
            <p:ph type="ftr" sz="quarter" idx="11"/>
          </p:nvPr>
        </p:nvSpPr>
        <p:spPr>
          <a:ln/>
        </p:spPr>
        <p:txBody>
          <a:bodyPr/>
          <a:lstStyle>
            <a:lvl1pPr>
              <a:defRPr/>
            </a:lvl1pPr>
          </a:lstStyle>
          <a:p>
            <a:pPr>
              <a:defRPr/>
            </a:pPr>
            <a:endParaRPr lang="de-CH"/>
          </a:p>
        </p:txBody>
      </p:sp>
      <p:sp>
        <p:nvSpPr>
          <p:cNvPr id="6" name="Rectangle 6"/>
          <p:cNvSpPr>
            <a:spLocks noGrp="1" noChangeArrowheads="1"/>
          </p:cNvSpPr>
          <p:nvPr>
            <p:ph type="sldNum" sz="quarter" idx="12"/>
          </p:nvPr>
        </p:nvSpPr>
        <p:spPr>
          <a:ln/>
        </p:spPr>
        <p:txBody>
          <a:bodyPr/>
          <a:lstStyle>
            <a:lvl1pPr>
              <a:defRPr/>
            </a:lvl1pPr>
          </a:lstStyle>
          <a:p>
            <a:pPr>
              <a:defRPr/>
            </a:pPr>
            <a:fld id="{1135674F-4E94-4910-9721-03E1EC8A10D0}" type="slidenum">
              <a:rPr lang="de-CH"/>
              <a:pPr>
                <a:defRPr/>
              </a:pPr>
              <a:t>‹Nr.›</a:t>
            </a:fld>
            <a:endParaRPr lang="de-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2638" y="4406900"/>
            <a:ext cx="84201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742950" y="1557338"/>
            <a:ext cx="4133850"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5029200" y="1557338"/>
            <a:ext cx="4133850"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95300" y="273050"/>
            <a:ext cx="3259138"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941513" y="4800600"/>
            <a:ext cx="59436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a:p>
        </p:txBody>
      </p:sp>
      <p:sp>
        <p:nvSpPr>
          <p:cNvPr id="4" name="Textplatzhalt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620713"/>
            <a:ext cx="581025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CH" dirty="0" err="1"/>
              <a:t>test</a:t>
            </a:r>
            <a:endParaRPr lang="de-CH" dirty="0"/>
          </a:p>
        </p:txBody>
      </p:sp>
      <p:sp>
        <p:nvSpPr>
          <p:cNvPr id="1027" name="Rectangle 3"/>
          <p:cNvSpPr>
            <a:spLocks noGrp="1" noChangeArrowheads="1"/>
          </p:cNvSpPr>
          <p:nvPr>
            <p:ph type="body" idx="1"/>
          </p:nvPr>
        </p:nvSpPr>
        <p:spPr bwMode="auto">
          <a:xfrm>
            <a:off x="742950" y="1557338"/>
            <a:ext cx="8420100" cy="4467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a:t>Klicken Sie, um die Formate des Vorlagentextes zu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28" name="Rectangle 4"/>
          <p:cNvSpPr>
            <a:spLocks noGrp="1" noChangeArrowheads="1"/>
          </p:cNvSpPr>
          <p:nvPr>
            <p:ph type="dt" sz="half" idx="2"/>
          </p:nvPr>
        </p:nvSpPr>
        <p:spPr bwMode="auto">
          <a:xfrm>
            <a:off x="742950" y="6248400"/>
            <a:ext cx="20637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de-DE"/>
          </a:p>
        </p:txBody>
      </p:sp>
      <p:sp>
        <p:nvSpPr>
          <p:cNvPr id="1029" name="Rectangle 5"/>
          <p:cNvSpPr>
            <a:spLocks noGrp="1" noChangeArrowheads="1"/>
          </p:cNvSpPr>
          <p:nvPr>
            <p:ph type="ftr" sz="quarter" idx="3"/>
          </p:nvPr>
        </p:nvSpPr>
        <p:spPr bwMode="auto">
          <a:xfrm>
            <a:off x="3384550" y="6248400"/>
            <a:ext cx="31369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vl1pPr>
          </a:lstStyle>
          <a:p>
            <a:pPr>
              <a:defRPr/>
            </a:pPr>
            <a:endParaRPr lang="de-DE"/>
          </a:p>
        </p:txBody>
      </p:sp>
      <p:sp>
        <p:nvSpPr>
          <p:cNvPr id="1038" name="Line 14"/>
          <p:cNvSpPr>
            <a:spLocks noChangeShapeType="1"/>
          </p:cNvSpPr>
          <p:nvPr/>
        </p:nvSpPr>
        <p:spPr bwMode="auto">
          <a:xfrm flipV="1">
            <a:off x="776536" y="1196752"/>
            <a:ext cx="8461375" cy="0"/>
          </a:xfrm>
          <a:prstGeom prst="line">
            <a:avLst/>
          </a:prstGeom>
          <a:noFill/>
          <a:ln w="9525">
            <a:solidFill>
              <a:schemeClr val="tx1"/>
            </a:solidFill>
            <a:round/>
            <a:headEnd/>
            <a:tailEnd/>
          </a:ln>
          <a:effectLst/>
        </p:spPr>
        <p:txBody>
          <a:bodyPr wrap="none" anchor="ctr"/>
          <a:lstStyle/>
          <a:p>
            <a:pPr>
              <a:defRPr/>
            </a:pPr>
            <a:endParaRPr lang="de-CH"/>
          </a:p>
        </p:txBody>
      </p:sp>
      <p:pic>
        <p:nvPicPr>
          <p:cNvPr id="9" name="Picture 16"/>
          <p:cNvPicPr>
            <a:picLocks noChangeAspect="1" noChangeArrowheads="1"/>
          </p:cNvPicPr>
          <p:nvPr userDrawn="1"/>
        </p:nvPicPr>
        <p:blipFill>
          <a:blip r:embed="rId14" cstate="print"/>
          <a:srcRect t="23521"/>
          <a:stretch>
            <a:fillRect/>
          </a:stretch>
        </p:blipFill>
        <p:spPr bwMode="auto">
          <a:xfrm>
            <a:off x="6499226" y="79365"/>
            <a:ext cx="2736850" cy="1006495"/>
          </a:xfrm>
          <a:prstGeom prst="rect">
            <a:avLst/>
          </a:prstGeom>
          <a:noFill/>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Frutiger LT 45 Light" pitchFamily="34" charset="0"/>
        </a:defRPr>
      </a:lvl2pPr>
      <a:lvl3pPr algn="l" rtl="0" eaLnBrk="0" fontAlgn="base" hangingPunct="0">
        <a:spcBef>
          <a:spcPct val="0"/>
        </a:spcBef>
        <a:spcAft>
          <a:spcPct val="0"/>
        </a:spcAft>
        <a:defRPr sz="2800">
          <a:solidFill>
            <a:schemeClr val="tx1"/>
          </a:solidFill>
          <a:latin typeface="Frutiger LT 45 Light" pitchFamily="34" charset="0"/>
        </a:defRPr>
      </a:lvl3pPr>
      <a:lvl4pPr algn="l" rtl="0" eaLnBrk="0" fontAlgn="base" hangingPunct="0">
        <a:spcBef>
          <a:spcPct val="0"/>
        </a:spcBef>
        <a:spcAft>
          <a:spcPct val="0"/>
        </a:spcAft>
        <a:defRPr sz="2800">
          <a:solidFill>
            <a:schemeClr val="tx1"/>
          </a:solidFill>
          <a:latin typeface="Frutiger LT 45 Light" pitchFamily="34" charset="0"/>
        </a:defRPr>
      </a:lvl4pPr>
      <a:lvl5pPr algn="l" rtl="0" eaLnBrk="0" fontAlgn="base" hangingPunct="0">
        <a:spcBef>
          <a:spcPct val="0"/>
        </a:spcBef>
        <a:spcAft>
          <a:spcPct val="0"/>
        </a:spcAft>
        <a:defRPr sz="2800">
          <a:solidFill>
            <a:schemeClr val="tx1"/>
          </a:solidFill>
          <a:latin typeface="Frutiger LT 45 Light" pitchFamily="34" charset="0"/>
        </a:defRPr>
      </a:lvl5pPr>
      <a:lvl6pPr marL="457200" algn="l" rtl="0" eaLnBrk="0" fontAlgn="base" hangingPunct="0">
        <a:spcBef>
          <a:spcPct val="0"/>
        </a:spcBef>
        <a:spcAft>
          <a:spcPct val="0"/>
        </a:spcAft>
        <a:defRPr sz="2800">
          <a:solidFill>
            <a:schemeClr val="tx1"/>
          </a:solidFill>
          <a:latin typeface="Frutiger LT 45 Light" pitchFamily="34" charset="0"/>
        </a:defRPr>
      </a:lvl6pPr>
      <a:lvl7pPr marL="914400" algn="l" rtl="0" eaLnBrk="0" fontAlgn="base" hangingPunct="0">
        <a:spcBef>
          <a:spcPct val="0"/>
        </a:spcBef>
        <a:spcAft>
          <a:spcPct val="0"/>
        </a:spcAft>
        <a:defRPr sz="2800">
          <a:solidFill>
            <a:schemeClr val="tx1"/>
          </a:solidFill>
          <a:latin typeface="Frutiger LT 45 Light" pitchFamily="34" charset="0"/>
        </a:defRPr>
      </a:lvl7pPr>
      <a:lvl8pPr marL="1371600" algn="l" rtl="0" eaLnBrk="0" fontAlgn="base" hangingPunct="0">
        <a:spcBef>
          <a:spcPct val="0"/>
        </a:spcBef>
        <a:spcAft>
          <a:spcPct val="0"/>
        </a:spcAft>
        <a:defRPr sz="2800">
          <a:solidFill>
            <a:schemeClr val="tx1"/>
          </a:solidFill>
          <a:latin typeface="Frutiger LT 45 Light" pitchFamily="34" charset="0"/>
        </a:defRPr>
      </a:lvl8pPr>
      <a:lvl9pPr marL="1828800" algn="l" rtl="0" eaLnBrk="0" fontAlgn="base" hangingPunct="0">
        <a:spcBef>
          <a:spcPct val="0"/>
        </a:spcBef>
        <a:spcAft>
          <a:spcPct val="0"/>
        </a:spcAft>
        <a:defRPr sz="2800">
          <a:solidFill>
            <a:schemeClr val="tx1"/>
          </a:solidFill>
          <a:latin typeface="Frutiger LT 45 Light" pitchFamily="34" charset="0"/>
        </a:defRPr>
      </a:lvl9pPr>
    </p:titleStyle>
    <p:bodyStyle>
      <a:lvl1pPr marL="342900" indent="-342900" algn="l" rtl="0" eaLnBrk="0" fontAlgn="base" hangingPunct="0">
        <a:spcBef>
          <a:spcPct val="20000"/>
        </a:spcBef>
        <a:spcAft>
          <a:spcPct val="0"/>
        </a:spcAft>
        <a:buClr>
          <a:schemeClr val="folHlink"/>
        </a:buClr>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ú"/>
        <a:defRPr sz="2600">
          <a:solidFill>
            <a:schemeClr val="tx1"/>
          </a:solidFill>
          <a:latin typeface="+mn-lt"/>
        </a:defRPr>
      </a:lvl2pPr>
      <a:lvl3pPr marL="1143000" indent="-228600" algn="l" rtl="0" eaLnBrk="0" fontAlgn="base" hangingPunct="0">
        <a:spcBef>
          <a:spcPct val="20000"/>
        </a:spcBef>
        <a:spcAft>
          <a:spcPct val="0"/>
        </a:spcAft>
        <a:buClr>
          <a:schemeClr val="folHlink"/>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folHlink"/>
        </a:buClr>
        <a:buFont typeface="Wingdings" pitchFamily="2" charset="2"/>
        <a:buChar char="ú"/>
        <a:defRPr sz="2200">
          <a:solidFill>
            <a:schemeClr val="tx1"/>
          </a:solidFill>
          <a:latin typeface="+mn-lt"/>
        </a:defRPr>
      </a:lvl4pPr>
      <a:lvl5pPr marL="2057400" indent="-228600" algn="l" rtl="0" eaLnBrk="0" fontAlgn="base" hangingPunct="0">
        <a:spcBef>
          <a:spcPct val="20000"/>
        </a:spcBef>
        <a:spcAft>
          <a:spcPct val="0"/>
        </a:spcAft>
        <a:buClr>
          <a:schemeClr val="folHlink"/>
        </a:buClr>
        <a:buFont typeface="Wingdings" pitchFamily="2" charset="2"/>
        <a:buChar char="§"/>
        <a:defRPr sz="2000">
          <a:solidFill>
            <a:schemeClr val="tx1"/>
          </a:solidFill>
          <a:latin typeface="+mn-lt"/>
        </a:defRPr>
      </a:lvl5pPr>
      <a:lvl6pPr marL="2514600" indent="-228600" algn="l" rtl="0" eaLnBrk="0" fontAlgn="base" hangingPunct="0">
        <a:spcBef>
          <a:spcPct val="20000"/>
        </a:spcBef>
        <a:spcAft>
          <a:spcPct val="0"/>
        </a:spcAft>
        <a:buClr>
          <a:schemeClr val="folHlink"/>
        </a:buClr>
        <a:buFont typeface="Wingdings" pitchFamily="2" charset="2"/>
        <a:buChar char="§"/>
        <a:defRPr sz="2000">
          <a:solidFill>
            <a:schemeClr val="tx1"/>
          </a:solidFill>
          <a:latin typeface="+mn-lt"/>
        </a:defRPr>
      </a:lvl6pPr>
      <a:lvl7pPr marL="2971800" indent="-228600" algn="l" rtl="0" eaLnBrk="0" fontAlgn="base" hangingPunct="0">
        <a:spcBef>
          <a:spcPct val="20000"/>
        </a:spcBef>
        <a:spcAft>
          <a:spcPct val="0"/>
        </a:spcAft>
        <a:buClr>
          <a:schemeClr val="folHlink"/>
        </a:buClr>
        <a:buFont typeface="Wingdings" pitchFamily="2" charset="2"/>
        <a:buChar char="§"/>
        <a:defRPr sz="2000">
          <a:solidFill>
            <a:schemeClr val="tx1"/>
          </a:solidFill>
          <a:latin typeface="+mn-lt"/>
        </a:defRPr>
      </a:lvl7pPr>
      <a:lvl8pPr marL="3429000" indent="-228600" algn="l" rtl="0" eaLnBrk="0" fontAlgn="base" hangingPunct="0">
        <a:spcBef>
          <a:spcPct val="20000"/>
        </a:spcBef>
        <a:spcAft>
          <a:spcPct val="0"/>
        </a:spcAft>
        <a:buClr>
          <a:schemeClr val="folHlink"/>
        </a:buClr>
        <a:buFont typeface="Wingdings" pitchFamily="2" charset="2"/>
        <a:buChar char="§"/>
        <a:defRPr sz="2000">
          <a:solidFill>
            <a:schemeClr val="tx1"/>
          </a:solidFill>
          <a:latin typeface="+mn-lt"/>
        </a:defRPr>
      </a:lvl8pPr>
      <a:lvl9pPr marL="3886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CH"/>
              <a:t>Titelmasterformat durch Klicken bearbeiten</a:t>
            </a:r>
          </a:p>
        </p:txBody>
      </p:sp>
      <p:sp>
        <p:nvSpPr>
          <p:cNvPr id="2051" name="Rectangle 3"/>
          <p:cNvSpPr>
            <a:spLocks noGrp="1" noChangeArrowheads="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CH"/>
              <a:t>Textmasterformate durch Klicken bearbeiten</a:t>
            </a:r>
          </a:p>
          <a:p>
            <a:pPr lvl="1"/>
            <a:r>
              <a:rPr lang="de-CH"/>
              <a:t>Zweite Ebene</a:t>
            </a:r>
          </a:p>
          <a:p>
            <a:pPr lvl="2"/>
            <a:r>
              <a:rPr lang="de-CH"/>
              <a:t>Dritte Ebene</a:t>
            </a:r>
          </a:p>
          <a:p>
            <a:pPr lvl="3"/>
            <a:r>
              <a:rPr lang="de-CH"/>
              <a:t>Vierte Ebene</a:t>
            </a:r>
          </a:p>
          <a:p>
            <a:pPr lvl="4"/>
            <a:r>
              <a:rPr lang="de-CH"/>
              <a:t>Fünfte Ebene</a:t>
            </a:r>
          </a:p>
        </p:txBody>
      </p:sp>
      <p:sp>
        <p:nvSpPr>
          <p:cNvPr id="454660"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de-CH"/>
          </a:p>
        </p:txBody>
      </p:sp>
      <p:sp>
        <p:nvSpPr>
          <p:cNvPr id="454661"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endParaRPr lang="de-CH"/>
          </a:p>
        </p:txBody>
      </p:sp>
      <p:sp>
        <p:nvSpPr>
          <p:cNvPr id="454662"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a:defRPr/>
            </a:pPr>
            <a:fld id="{E803DF89-635C-457E-A460-C37AE852CC80}" type="slidenum">
              <a:rPr lang="de-CH"/>
              <a:pPr>
                <a:defRPr/>
              </a:pPr>
              <a:t>‹Nr.›</a:t>
            </a:fld>
            <a:endParaRPr lang="de-CH"/>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idx="1"/>
          </p:nvPr>
        </p:nvSpPr>
        <p:spPr/>
        <p:txBody>
          <a:bodyPr/>
          <a:lstStyle/>
          <a:p>
            <a:pPr>
              <a:buFont typeface="Wingdings" pitchFamily="2" charset="2"/>
              <a:buNone/>
            </a:pPr>
            <a:endParaRPr lang="de-DE" sz="4400" dirty="0"/>
          </a:p>
          <a:p>
            <a:pPr marL="0" indent="0">
              <a:lnSpc>
                <a:spcPct val="112000"/>
              </a:lnSpc>
              <a:spcBef>
                <a:spcPts val="0"/>
              </a:spcBef>
              <a:buNone/>
            </a:pPr>
            <a:r>
              <a:rPr lang="de-DE" sz="3600" b="1" dirty="0">
                <a:latin typeface="Verdana" panose="020B0604030504040204" pitchFamily="34" charset="0"/>
                <a:ea typeface="Verdana" panose="020B0604030504040204" pitchFamily="34" charset="0"/>
                <a:cs typeface="Verdana" panose="020B0604030504040204" pitchFamily="34" charset="0"/>
              </a:rPr>
              <a:t>Gemeindeversammlung </a:t>
            </a:r>
            <a:br>
              <a:rPr lang="de-DE" sz="3600" b="1" dirty="0">
                <a:latin typeface="Verdana" panose="020B0604030504040204" pitchFamily="34" charset="0"/>
                <a:ea typeface="Verdana" panose="020B0604030504040204" pitchFamily="34" charset="0"/>
                <a:cs typeface="Verdana" panose="020B0604030504040204" pitchFamily="34" charset="0"/>
              </a:rPr>
            </a:br>
            <a:r>
              <a:rPr lang="de-DE" sz="3600" b="1" dirty="0" smtClean="0">
                <a:latin typeface="Verdana" panose="020B0604030504040204" pitchFamily="34" charset="0"/>
                <a:ea typeface="Verdana" panose="020B0604030504040204" pitchFamily="34" charset="0"/>
                <a:cs typeface="Verdana" panose="020B0604030504040204" pitchFamily="34" charset="0"/>
              </a:rPr>
              <a:t>vom 25. </a:t>
            </a:r>
            <a:r>
              <a:rPr lang="de-DE" sz="3600" b="1" dirty="0">
                <a:latin typeface="Verdana" panose="020B0604030504040204" pitchFamily="34" charset="0"/>
                <a:ea typeface="Verdana" panose="020B0604030504040204" pitchFamily="34" charset="0"/>
                <a:cs typeface="Verdana" panose="020B0604030504040204" pitchFamily="34" charset="0"/>
              </a:rPr>
              <a:t>November </a:t>
            </a:r>
            <a:r>
              <a:rPr lang="de-DE" sz="3600" b="1" dirty="0" smtClean="0">
                <a:latin typeface="Verdana" panose="020B0604030504040204" pitchFamily="34" charset="0"/>
                <a:ea typeface="Verdana" panose="020B0604030504040204" pitchFamily="34" charset="0"/>
                <a:cs typeface="Verdana" panose="020B0604030504040204" pitchFamily="34" charset="0"/>
              </a:rPr>
              <a:t>2020</a:t>
            </a:r>
            <a:endParaRPr lang="de-DE" sz="36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85850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latin typeface="Verdana" panose="020B0604030504040204" pitchFamily="34" charset="0"/>
                <a:ea typeface="Verdana" panose="020B0604030504040204" pitchFamily="34" charset="0"/>
                <a:cs typeface="Verdana" panose="020B0604030504040204" pitchFamily="34" charset="0"/>
              </a:rPr>
              <a:t>Themen</a:t>
            </a:r>
            <a:endParaRPr lang="de-CH" dirty="0">
              <a:latin typeface="Verdana" panose="020B0604030504040204" pitchFamily="34" charset="0"/>
              <a:ea typeface="Verdana" panose="020B0604030504040204" pitchFamily="34" charset="0"/>
              <a:cs typeface="Verdana" panose="020B0604030504040204" pitchFamily="34" charset="0"/>
            </a:endParaRPr>
          </a:p>
        </p:txBody>
      </p:sp>
      <p:sp>
        <p:nvSpPr>
          <p:cNvPr id="3" name="Inhaltsplatzhalter 2"/>
          <p:cNvSpPr>
            <a:spLocks noGrp="1"/>
          </p:cNvSpPr>
          <p:nvPr>
            <p:ph idx="1"/>
          </p:nvPr>
        </p:nvSpPr>
        <p:spPr>
          <a:xfrm>
            <a:off x="742950" y="1557338"/>
            <a:ext cx="8602538" cy="4467225"/>
          </a:xfrm>
        </p:spPr>
        <p:txBody>
          <a:bodyPr/>
          <a:lstStyle/>
          <a:p>
            <a:pPr marL="534988" indent="-534988">
              <a:lnSpc>
                <a:spcPct val="112000"/>
              </a:lnSpc>
              <a:spcBef>
                <a:spcPts val="0"/>
              </a:spcBef>
              <a:spcAft>
                <a:spcPts val="600"/>
              </a:spcAft>
              <a:buAutoNum type="arabicPeriod"/>
            </a:pPr>
            <a:r>
              <a:rPr lang="de-CH" sz="2600" dirty="0">
                <a:latin typeface="Verdana" panose="020B0604030504040204" pitchFamily="34" charset="0"/>
                <a:ea typeface="Verdana" panose="020B0604030504040204" pitchFamily="34" charset="0"/>
                <a:cs typeface="Verdana" panose="020B0604030504040204" pitchFamily="34" charset="0"/>
              </a:rPr>
              <a:t>Wo steht die Gemeinde in finanzieller Sicht?</a:t>
            </a:r>
          </a:p>
          <a:p>
            <a:pPr marL="534988" indent="-534988">
              <a:lnSpc>
                <a:spcPct val="112000"/>
              </a:lnSpc>
              <a:spcBef>
                <a:spcPts val="0"/>
              </a:spcBef>
              <a:spcAft>
                <a:spcPts val="600"/>
              </a:spcAft>
              <a:buAutoNum type="arabicPeriod"/>
            </a:pPr>
            <a:r>
              <a:rPr lang="de-CH" sz="2600" dirty="0">
                <a:solidFill>
                  <a:srgbClr val="FF0000"/>
                </a:solidFill>
                <a:latin typeface="Verdana" panose="020B0604030504040204" pitchFamily="34" charset="0"/>
                <a:ea typeface="Verdana" panose="020B0604030504040204" pitchFamily="34" charset="0"/>
                <a:cs typeface="Verdana" panose="020B0604030504040204" pitchFamily="34" charset="0"/>
              </a:rPr>
              <a:t>Was bedeutet Corona für die politische Gemeinde Fällanden?</a:t>
            </a:r>
          </a:p>
          <a:p>
            <a:pPr marL="534988" indent="-534988">
              <a:lnSpc>
                <a:spcPct val="112000"/>
              </a:lnSpc>
              <a:spcBef>
                <a:spcPts val="0"/>
              </a:spcBef>
              <a:spcAft>
                <a:spcPts val="600"/>
              </a:spcAft>
              <a:buAutoNum type="arabicPeriod"/>
            </a:pPr>
            <a:r>
              <a:rPr lang="de-CH" sz="2600" dirty="0">
                <a:latin typeface="Verdana" panose="020B0604030504040204" pitchFamily="34" charset="0"/>
                <a:ea typeface="Verdana" panose="020B0604030504040204" pitchFamily="34" charset="0"/>
                <a:cs typeface="Verdana" panose="020B0604030504040204" pitchFamily="34" charset="0"/>
              </a:rPr>
              <a:t>Eckpunkte des Budgets 2021</a:t>
            </a:r>
          </a:p>
          <a:p>
            <a:pPr marL="534988" indent="-534988">
              <a:lnSpc>
                <a:spcPct val="112000"/>
              </a:lnSpc>
              <a:spcBef>
                <a:spcPts val="0"/>
              </a:spcBef>
              <a:spcAft>
                <a:spcPts val="600"/>
              </a:spcAft>
              <a:buAutoNum type="arabicPeriod"/>
            </a:pPr>
            <a:r>
              <a:rPr lang="de-CH" sz="2600" dirty="0">
                <a:latin typeface="Verdana" panose="020B0604030504040204" pitchFamily="34" charset="0"/>
                <a:ea typeface="Verdana" panose="020B0604030504040204" pitchFamily="34" charset="0"/>
                <a:cs typeface="Verdana" panose="020B0604030504040204" pitchFamily="34" charset="0"/>
              </a:rPr>
              <a:t>Wie sind unsere finanziellen Perspektiven?</a:t>
            </a:r>
          </a:p>
          <a:p>
            <a:pPr>
              <a:lnSpc>
                <a:spcPct val="112000"/>
              </a:lnSpc>
              <a:spcAft>
                <a:spcPts val="600"/>
              </a:spcAft>
              <a:buFont typeface="Symbol" panose="05050102010706020507" pitchFamily="18" charset="2"/>
              <a:buChar char="-"/>
            </a:pPr>
            <a:endParaRPr lang="de-CH" sz="1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05673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2950" y="620713"/>
            <a:ext cx="6082258" cy="533400"/>
          </a:xfrm>
        </p:spPr>
        <p:txBody>
          <a:bodyPr/>
          <a:lstStyle/>
          <a:p>
            <a:r>
              <a:rPr lang="de-CH" dirty="0" smtClean="0">
                <a:latin typeface="Verdana" panose="020B0604030504040204" pitchFamily="34" charset="0"/>
                <a:ea typeface="Verdana" panose="020B0604030504040204" pitchFamily="34" charset="0"/>
                <a:cs typeface="Verdana" panose="020B0604030504040204" pitchFamily="34" charset="0"/>
              </a:rPr>
              <a:t>Die Wirkung von Corona</a:t>
            </a:r>
            <a:endParaRPr lang="de-CH" dirty="0">
              <a:latin typeface="Verdana" panose="020B0604030504040204" pitchFamily="34" charset="0"/>
              <a:ea typeface="Verdana" panose="020B0604030504040204" pitchFamily="34" charset="0"/>
              <a:cs typeface="Verdana" panose="020B0604030504040204" pitchFamily="34" charset="0"/>
            </a:endParaRPr>
          </a:p>
        </p:txBody>
      </p:sp>
      <p:sp>
        <p:nvSpPr>
          <p:cNvPr id="3" name="Inhaltsplatzhalter 2"/>
          <p:cNvSpPr>
            <a:spLocks noGrp="1"/>
          </p:cNvSpPr>
          <p:nvPr>
            <p:ph idx="1"/>
          </p:nvPr>
        </p:nvSpPr>
        <p:spPr/>
        <p:txBody>
          <a:bodyPr/>
          <a:lstStyle/>
          <a:p>
            <a:pPr marL="0" indent="0">
              <a:buNone/>
            </a:pPr>
            <a:r>
              <a:rPr lang="de-CH" sz="2400" dirty="0">
                <a:latin typeface="Verdana" panose="020B0604030504040204" pitchFamily="34" charset="0"/>
                <a:ea typeface="Verdana" panose="020B0604030504040204" pitchFamily="34" charset="0"/>
                <a:cs typeface="Verdana" panose="020B0604030504040204" pitchFamily="34" charset="0"/>
              </a:rPr>
              <a:t>Unsere Annahmen auf </a:t>
            </a:r>
            <a:r>
              <a:rPr lang="de-CH" sz="2400" dirty="0" smtClean="0">
                <a:latin typeface="Verdana" panose="020B0604030504040204" pitchFamily="34" charset="0"/>
                <a:ea typeface="Verdana" panose="020B0604030504040204" pitchFamily="34" charset="0"/>
                <a:cs typeface="Verdana" panose="020B0604030504040204" pitchFamily="34" charset="0"/>
              </a:rPr>
              <a:t>der Ertragsseite:</a:t>
            </a:r>
          </a:p>
          <a:p>
            <a:pPr>
              <a:buFont typeface="Symbol" panose="05050102010706020507" pitchFamily="18" charset="2"/>
              <a:buChar char="-"/>
            </a:pPr>
            <a:r>
              <a:rPr lang="de-CH" sz="2200" dirty="0" smtClean="0">
                <a:latin typeface="Verdana" panose="020B0604030504040204" pitchFamily="34" charset="0"/>
                <a:ea typeface="Verdana" panose="020B0604030504040204" pitchFamily="34" charset="0"/>
                <a:cs typeface="Verdana" panose="020B0604030504040204" pitchFamily="34" charset="0"/>
              </a:rPr>
              <a:t>Ausfälle </a:t>
            </a:r>
            <a:r>
              <a:rPr lang="de-CH" sz="2200" dirty="0">
                <a:latin typeface="Verdana" panose="020B0604030504040204" pitchFamily="34" charset="0"/>
                <a:ea typeface="Verdana" panose="020B0604030504040204" pitchFamily="34" charset="0"/>
                <a:cs typeface="Verdana" panose="020B0604030504040204" pitchFamily="34" charset="0"/>
              </a:rPr>
              <a:t>bei den ordentlichen Steuern im Budget 2021 von total </a:t>
            </a:r>
            <a:r>
              <a:rPr lang="de-CH" sz="2200" dirty="0">
                <a:solidFill>
                  <a:srgbClr val="FF0000"/>
                </a:solidFill>
                <a:latin typeface="Verdana" panose="020B0604030504040204" pitchFamily="34" charset="0"/>
                <a:ea typeface="Verdana" panose="020B0604030504040204" pitchFamily="34" charset="0"/>
                <a:cs typeface="Verdana" panose="020B0604030504040204" pitchFamily="34" charset="0"/>
              </a:rPr>
              <a:t>ca. -6 % </a:t>
            </a:r>
            <a:r>
              <a:rPr lang="de-CH" sz="2200" dirty="0">
                <a:latin typeface="Verdana" panose="020B0604030504040204" pitchFamily="34" charset="0"/>
                <a:ea typeface="Verdana" panose="020B0604030504040204" pitchFamily="34" charset="0"/>
                <a:cs typeface="Verdana" panose="020B0604030504040204" pitchFamily="34" charset="0"/>
              </a:rPr>
              <a:t>gegenüber 2020 (einschliesslich frühere </a:t>
            </a:r>
            <a:r>
              <a:rPr lang="de-CH" sz="2200" dirty="0" smtClean="0">
                <a:latin typeface="Verdana" panose="020B0604030504040204" pitchFamily="34" charset="0"/>
                <a:ea typeface="Verdana" panose="020B0604030504040204" pitchFamily="34" charset="0"/>
                <a:cs typeface="Verdana" panose="020B0604030504040204" pitchFamily="34" charset="0"/>
              </a:rPr>
              <a:t>Steuerjahre)</a:t>
            </a:r>
          </a:p>
          <a:p>
            <a:pPr>
              <a:buFont typeface="Symbol" panose="05050102010706020507" pitchFamily="18" charset="2"/>
              <a:buChar char="-"/>
            </a:pPr>
            <a:r>
              <a:rPr lang="de-CH" sz="2200" dirty="0" smtClean="0">
                <a:latin typeface="Verdana" panose="020B0604030504040204" pitchFamily="34" charset="0"/>
                <a:ea typeface="Verdana" panose="020B0604030504040204" pitchFamily="34" charset="0"/>
                <a:cs typeface="Verdana" panose="020B0604030504040204" pitchFamily="34" charset="0"/>
              </a:rPr>
              <a:t>bei </a:t>
            </a:r>
            <a:r>
              <a:rPr lang="de-CH" sz="2200" dirty="0">
                <a:latin typeface="Verdana" panose="020B0604030504040204" pitchFamily="34" charset="0"/>
                <a:ea typeface="Verdana" panose="020B0604030504040204" pitchFamily="34" charset="0"/>
                <a:cs typeface="Verdana" panose="020B0604030504040204" pitchFamily="34" charset="0"/>
              </a:rPr>
              <a:t>juristischen Personen (</a:t>
            </a:r>
            <a:r>
              <a:rPr lang="de-CH" sz="2200" dirty="0" smtClean="0">
                <a:latin typeface="Verdana" panose="020B0604030504040204" pitchFamily="34" charset="0"/>
                <a:ea typeface="Verdana" panose="020B0604030504040204" pitchFamily="34" charset="0"/>
                <a:cs typeface="Verdana" panose="020B0604030504040204" pitchFamily="34" charset="0"/>
              </a:rPr>
              <a:t>13 %) </a:t>
            </a:r>
            <a:r>
              <a:rPr lang="de-CH" sz="2200" dirty="0">
                <a:solidFill>
                  <a:srgbClr val="FF0000"/>
                </a:solidFill>
                <a:latin typeface="Verdana" panose="020B0604030504040204" pitchFamily="34" charset="0"/>
                <a:ea typeface="Verdana" panose="020B0604030504040204" pitchFamily="34" charset="0"/>
                <a:cs typeface="Verdana" panose="020B0604030504040204" pitchFamily="34" charset="0"/>
              </a:rPr>
              <a:t>ca. -15 </a:t>
            </a:r>
            <a:r>
              <a:rPr lang="de-CH" sz="22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t>
            </a:r>
            <a:endParaRPr lang="de-CH" sz="22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a:buFont typeface="Symbol" panose="05050102010706020507" pitchFamily="18" charset="2"/>
              <a:buChar char="-"/>
            </a:pPr>
            <a:r>
              <a:rPr lang="de-CH" sz="2200" dirty="0" smtClean="0">
                <a:latin typeface="Verdana" panose="020B0604030504040204" pitchFamily="34" charset="0"/>
                <a:ea typeface="Verdana" panose="020B0604030504040204" pitchFamily="34" charset="0"/>
                <a:cs typeface="Verdana" panose="020B0604030504040204" pitchFamily="34" charset="0"/>
              </a:rPr>
              <a:t>bei </a:t>
            </a:r>
            <a:r>
              <a:rPr lang="de-CH" sz="2200" dirty="0">
                <a:latin typeface="Verdana" panose="020B0604030504040204" pitchFamily="34" charset="0"/>
                <a:ea typeface="Verdana" panose="020B0604030504040204" pitchFamily="34" charset="0"/>
                <a:cs typeface="Verdana" panose="020B0604030504040204" pitchFamily="34" charset="0"/>
              </a:rPr>
              <a:t>natürlichen Personen (</a:t>
            </a:r>
            <a:r>
              <a:rPr lang="de-CH" sz="2200" dirty="0" smtClean="0">
                <a:latin typeface="Verdana" panose="020B0604030504040204" pitchFamily="34" charset="0"/>
                <a:ea typeface="Verdana" panose="020B0604030504040204" pitchFamily="34" charset="0"/>
                <a:cs typeface="Verdana" panose="020B0604030504040204" pitchFamily="34" charset="0"/>
              </a:rPr>
              <a:t>87 %) </a:t>
            </a:r>
            <a:r>
              <a:rPr lang="de-CH" sz="2200" dirty="0">
                <a:solidFill>
                  <a:srgbClr val="FF0000"/>
                </a:solidFill>
                <a:latin typeface="Verdana" panose="020B0604030504040204" pitchFamily="34" charset="0"/>
                <a:ea typeface="Verdana" panose="020B0604030504040204" pitchFamily="34" charset="0"/>
                <a:cs typeface="Verdana" panose="020B0604030504040204" pitchFamily="34" charset="0"/>
              </a:rPr>
              <a:t>ca. -5 </a:t>
            </a:r>
            <a:r>
              <a:rPr lang="de-CH" sz="22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t>
            </a:r>
            <a:endParaRPr lang="de-CH" sz="22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de-CH" sz="2200" dirty="0" smtClean="0">
                <a:latin typeface="Verdana" panose="020B0604030504040204" pitchFamily="34" charset="0"/>
                <a:ea typeface="Verdana" panose="020B0604030504040204" pitchFamily="34" charset="0"/>
                <a:cs typeface="Verdana" panose="020B0604030504040204" pitchFamily="34" charset="0"/>
              </a:rPr>
              <a:t>Diese </a:t>
            </a:r>
            <a:r>
              <a:rPr lang="de-CH" sz="2200" dirty="0">
                <a:latin typeface="Verdana" panose="020B0604030504040204" pitchFamily="34" charset="0"/>
                <a:ea typeface="Verdana" panose="020B0604030504040204" pitchFamily="34" charset="0"/>
                <a:cs typeface="Verdana" panose="020B0604030504040204" pitchFamily="34" charset="0"/>
              </a:rPr>
              <a:t>Schätzungen basieren u</a:t>
            </a:r>
            <a:r>
              <a:rPr lang="de-CH" sz="2200" dirty="0" smtClean="0">
                <a:latin typeface="Verdana" panose="020B0604030504040204" pitchFamily="34" charset="0"/>
                <a:ea typeface="Verdana" panose="020B0604030504040204" pitchFamily="34" charset="0"/>
                <a:cs typeface="Verdana" panose="020B0604030504040204" pitchFamily="34" charset="0"/>
              </a:rPr>
              <a:t>. a</a:t>
            </a:r>
            <a:r>
              <a:rPr lang="de-CH" sz="2200" dirty="0">
                <a:latin typeface="Verdana" panose="020B0604030504040204" pitchFamily="34" charset="0"/>
                <a:ea typeface="Verdana" panose="020B0604030504040204" pitchFamily="34" charset="0"/>
                <a:cs typeface="Verdana" panose="020B0604030504040204" pitchFamily="34" charset="0"/>
              </a:rPr>
              <a:t>. auf den Empfehlungen des kantonalen </a:t>
            </a:r>
            <a:r>
              <a:rPr lang="de-CH" sz="2200" dirty="0" smtClean="0">
                <a:latin typeface="Verdana" panose="020B0604030504040204" pitchFamily="34" charset="0"/>
                <a:ea typeface="Verdana" panose="020B0604030504040204" pitchFamily="34" charset="0"/>
                <a:cs typeface="Verdana" panose="020B0604030504040204" pitchFamily="34" charset="0"/>
              </a:rPr>
              <a:t>Gemeindeamts.</a:t>
            </a:r>
          </a:p>
          <a:p>
            <a:pPr>
              <a:buFont typeface="Symbol" panose="05050102010706020507" pitchFamily="18" charset="2"/>
              <a:buChar char="-"/>
            </a:pPr>
            <a:r>
              <a:rPr lang="de-CH" sz="2200" dirty="0" smtClean="0">
                <a:latin typeface="Verdana" panose="020B0604030504040204" pitchFamily="34" charset="0"/>
                <a:ea typeface="Verdana" panose="020B0604030504040204" pitchFamily="34" charset="0"/>
                <a:cs typeface="Verdana" panose="020B0604030504040204" pitchFamily="34" charset="0"/>
              </a:rPr>
              <a:t>Unter </a:t>
            </a:r>
            <a:r>
              <a:rPr lang="de-CH" sz="2200" dirty="0">
                <a:latin typeface="Verdana" panose="020B0604030504040204" pitchFamily="34" charset="0"/>
                <a:ea typeface="Verdana" panose="020B0604030504040204" pitchFamily="34" charset="0"/>
                <a:cs typeface="Verdana" panose="020B0604030504040204" pitchFamily="34" charset="0"/>
              </a:rPr>
              <a:t>Berücksichtigung weiterer Faktoren (höhere </a:t>
            </a:r>
            <a:r>
              <a:rPr lang="de-CH" sz="2200" dirty="0" smtClean="0">
                <a:latin typeface="Verdana" panose="020B0604030504040204" pitchFamily="34" charset="0"/>
                <a:ea typeface="Verdana" panose="020B0604030504040204" pitchFamily="34" charset="0"/>
                <a:cs typeface="Verdana" panose="020B0604030504040204" pitchFamily="34" charset="0"/>
              </a:rPr>
              <a:t>Grundstückgewinnsteuern</a:t>
            </a:r>
            <a:r>
              <a:rPr lang="de-CH" sz="2200" dirty="0">
                <a:latin typeface="Verdana" panose="020B0604030504040204" pitchFamily="34" charset="0"/>
                <a:ea typeface="Verdana" panose="020B0604030504040204" pitchFamily="34" charset="0"/>
                <a:cs typeface="Verdana" panose="020B0604030504040204" pitchFamily="34" charset="0"/>
              </a:rPr>
              <a:t>, nur geringfügig tiefere übrige Steuern) reduziert sich der mutmassliche Steuerertrag um </a:t>
            </a:r>
            <a:r>
              <a:rPr lang="de-CH" sz="22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3,6 %</a:t>
            </a:r>
            <a:r>
              <a:rPr lang="de-CH" sz="2200" dirty="0" smtClean="0">
                <a:latin typeface="Verdana" panose="020B0604030504040204" pitchFamily="34" charset="0"/>
                <a:ea typeface="Verdana" panose="020B0604030504040204" pitchFamily="34" charset="0"/>
                <a:cs typeface="Verdana" panose="020B0604030504040204" pitchFamily="34" charset="0"/>
              </a:rPr>
              <a:t>.</a:t>
            </a:r>
            <a:endParaRPr lang="de-CH" sz="22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e-CH" dirty="0"/>
          </a:p>
        </p:txBody>
      </p:sp>
    </p:spTree>
    <p:extLst>
      <p:ext uri="{BB962C8B-B14F-4D97-AF65-F5344CB8AC3E}">
        <p14:creationId xmlns:p14="http://schemas.microsoft.com/office/powerpoint/2010/main" val="1620597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2950" y="620713"/>
            <a:ext cx="6082258" cy="533400"/>
          </a:xfrm>
        </p:spPr>
        <p:txBody>
          <a:bodyPr/>
          <a:lstStyle/>
          <a:p>
            <a:r>
              <a:rPr lang="de-CH" dirty="0" smtClean="0">
                <a:latin typeface="Verdana" panose="020B0604030504040204" pitchFamily="34" charset="0"/>
                <a:ea typeface="Verdana" panose="020B0604030504040204" pitchFamily="34" charset="0"/>
                <a:cs typeface="Verdana" panose="020B0604030504040204" pitchFamily="34" charset="0"/>
              </a:rPr>
              <a:t>Die Wirkung von Corona</a:t>
            </a:r>
            <a:endParaRPr lang="de-CH" dirty="0">
              <a:latin typeface="Verdana" panose="020B0604030504040204" pitchFamily="34" charset="0"/>
              <a:ea typeface="Verdana" panose="020B0604030504040204" pitchFamily="34" charset="0"/>
              <a:cs typeface="Verdana" panose="020B0604030504040204" pitchFamily="34" charset="0"/>
            </a:endParaRPr>
          </a:p>
        </p:txBody>
      </p:sp>
      <p:sp>
        <p:nvSpPr>
          <p:cNvPr id="3" name="Inhaltsplatzhalter 2"/>
          <p:cNvSpPr>
            <a:spLocks noGrp="1"/>
          </p:cNvSpPr>
          <p:nvPr>
            <p:ph idx="1"/>
          </p:nvPr>
        </p:nvSpPr>
        <p:spPr/>
        <p:txBody>
          <a:bodyPr/>
          <a:lstStyle/>
          <a:p>
            <a:pPr marL="0" indent="0">
              <a:buNone/>
            </a:pPr>
            <a:r>
              <a:rPr lang="de-CH" sz="2400" dirty="0">
                <a:latin typeface="Verdana" panose="020B0604030504040204" pitchFamily="34" charset="0"/>
                <a:ea typeface="Verdana" panose="020B0604030504040204" pitchFamily="34" charset="0"/>
                <a:cs typeface="Verdana" panose="020B0604030504040204" pitchFamily="34" charset="0"/>
              </a:rPr>
              <a:t>Unsere Annahmen auf </a:t>
            </a:r>
            <a:r>
              <a:rPr lang="de-CH" sz="2400" dirty="0" smtClean="0">
                <a:latin typeface="Verdana" panose="020B0604030504040204" pitchFamily="34" charset="0"/>
                <a:ea typeface="Verdana" panose="020B0604030504040204" pitchFamily="34" charset="0"/>
                <a:cs typeface="Verdana" panose="020B0604030504040204" pitchFamily="34" charset="0"/>
              </a:rPr>
              <a:t>der Aufwandseite:</a:t>
            </a:r>
          </a:p>
          <a:p>
            <a:pPr>
              <a:buFont typeface="Symbol" panose="05050102010706020507" pitchFamily="18" charset="2"/>
              <a:buChar char="-"/>
            </a:pPr>
            <a:r>
              <a:rPr lang="de-CH" sz="2400" dirty="0" smtClean="0">
                <a:latin typeface="Verdana" panose="020B0604030504040204" pitchFamily="34" charset="0"/>
                <a:ea typeface="Verdana" panose="020B0604030504040204" pitchFamily="34" charset="0"/>
                <a:cs typeface="Verdana" panose="020B0604030504040204" pitchFamily="34" charset="0"/>
              </a:rPr>
              <a:t>Ein </a:t>
            </a:r>
            <a:r>
              <a:rPr lang="de-CH" sz="2400" dirty="0">
                <a:latin typeface="Verdana" panose="020B0604030504040204" pitchFamily="34" charset="0"/>
                <a:ea typeface="Verdana" panose="020B0604030504040204" pitchFamily="34" charset="0"/>
                <a:cs typeface="Verdana" panose="020B0604030504040204" pitchFamily="34" charset="0"/>
              </a:rPr>
              <a:t>möglicher Mehraufwand auf Grund der Corona-Krise wurde z</a:t>
            </a:r>
            <a:r>
              <a:rPr lang="de-CH" sz="2400" dirty="0" smtClean="0">
                <a:latin typeface="Verdana" panose="020B0604030504040204" pitchFamily="34" charset="0"/>
                <a:ea typeface="Verdana" panose="020B0604030504040204" pitchFamily="34" charset="0"/>
                <a:cs typeface="Verdana" panose="020B0604030504040204" pitchFamily="34" charset="0"/>
              </a:rPr>
              <a:t>. B</a:t>
            </a:r>
            <a:r>
              <a:rPr lang="de-CH" sz="2400" dirty="0">
                <a:latin typeface="Verdana" panose="020B0604030504040204" pitchFamily="34" charset="0"/>
                <a:ea typeface="Verdana" panose="020B0604030504040204" pitchFamily="34" charset="0"/>
                <a:cs typeface="Verdana" panose="020B0604030504040204" pitchFamily="34" charset="0"/>
              </a:rPr>
              <a:t>. </a:t>
            </a:r>
            <a:r>
              <a:rPr lang="de-CH" sz="2400" dirty="0" smtClean="0">
                <a:latin typeface="Verdana" panose="020B0604030504040204" pitchFamily="34" charset="0"/>
                <a:ea typeface="Verdana" panose="020B0604030504040204" pitchFamily="34" charset="0"/>
                <a:cs typeface="Verdana" panose="020B0604030504040204" pitchFamily="34" charset="0"/>
              </a:rPr>
              <a:t>bei den </a:t>
            </a:r>
            <a:r>
              <a:rPr lang="de-CH" sz="2400" dirty="0">
                <a:latin typeface="Verdana" panose="020B0604030504040204" pitchFamily="34" charset="0"/>
                <a:ea typeface="Verdana" panose="020B0604030504040204" pitchFamily="34" charset="0"/>
                <a:cs typeface="Verdana" panose="020B0604030504040204" pitchFamily="34" charset="0"/>
              </a:rPr>
              <a:t>Sozialkosten nicht in Erwägung gezogen (schwierige Abschätzung des weiteren Verlaufs und der Dauer der Pandemie im Jahr </a:t>
            </a:r>
            <a:r>
              <a:rPr lang="de-CH" sz="2400" dirty="0" smtClean="0">
                <a:latin typeface="Verdana" panose="020B0604030504040204" pitchFamily="34" charset="0"/>
                <a:ea typeface="Verdana" panose="020B0604030504040204" pitchFamily="34" charset="0"/>
                <a:cs typeface="Verdana" panose="020B0604030504040204" pitchFamily="34" charset="0"/>
              </a:rPr>
              <a:t>2021).</a:t>
            </a:r>
            <a:endParaRPr lang="de-CH" dirty="0"/>
          </a:p>
        </p:txBody>
      </p:sp>
    </p:spTree>
    <p:extLst>
      <p:ext uri="{BB962C8B-B14F-4D97-AF65-F5344CB8AC3E}">
        <p14:creationId xmlns:p14="http://schemas.microsoft.com/office/powerpoint/2010/main" val="2112266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latin typeface="Verdana" panose="020B0604030504040204" pitchFamily="34" charset="0"/>
                <a:ea typeface="Verdana" panose="020B0604030504040204" pitchFamily="34" charset="0"/>
                <a:cs typeface="Verdana" panose="020B0604030504040204" pitchFamily="34" charset="0"/>
              </a:rPr>
              <a:t>Themen</a:t>
            </a:r>
            <a:endParaRPr lang="de-CH" dirty="0">
              <a:latin typeface="Verdana" panose="020B0604030504040204" pitchFamily="34" charset="0"/>
              <a:ea typeface="Verdana" panose="020B0604030504040204" pitchFamily="34" charset="0"/>
              <a:cs typeface="Verdana" panose="020B0604030504040204" pitchFamily="34" charset="0"/>
            </a:endParaRPr>
          </a:p>
        </p:txBody>
      </p:sp>
      <p:sp>
        <p:nvSpPr>
          <p:cNvPr id="3" name="Inhaltsplatzhalter 2"/>
          <p:cNvSpPr>
            <a:spLocks noGrp="1"/>
          </p:cNvSpPr>
          <p:nvPr>
            <p:ph idx="1"/>
          </p:nvPr>
        </p:nvSpPr>
        <p:spPr>
          <a:xfrm>
            <a:off x="742950" y="1557338"/>
            <a:ext cx="8602538" cy="4467225"/>
          </a:xfrm>
        </p:spPr>
        <p:txBody>
          <a:bodyPr/>
          <a:lstStyle/>
          <a:p>
            <a:pPr marL="534988" indent="-534988">
              <a:lnSpc>
                <a:spcPct val="112000"/>
              </a:lnSpc>
              <a:spcBef>
                <a:spcPts val="0"/>
              </a:spcBef>
              <a:spcAft>
                <a:spcPts val="600"/>
              </a:spcAft>
              <a:buAutoNum type="arabicPeriod"/>
            </a:pPr>
            <a:r>
              <a:rPr lang="de-CH" sz="2600" dirty="0">
                <a:latin typeface="Verdana" panose="020B0604030504040204" pitchFamily="34" charset="0"/>
                <a:ea typeface="Verdana" panose="020B0604030504040204" pitchFamily="34" charset="0"/>
                <a:cs typeface="Verdana" panose="020B0604030504040204" pitchFamily="34" charset="0"/>
              </a:rPr>
              <a:t>Wo steht die Gemeinde in finanzieller Sicht?</a:t>
            </a:r>
          </a:p>
          <a:p>
            <a:pPr marL="534988" indent="-534988">
              <a:lnSpc>
                <a:spcPct val="112000"/>
              </a:lnSpc>
              <a:spcBef>
                <a:spcPts val="0"/>
              </a:spcBef>
              <a:spcAft>
                <a:spcPts val="600"/>
              </a:spcAft>
              <a:buAutoNum type="arabicPeriod"/>
            </a:pPr>
            <a:r>
              <a:rPr lang="de-CH" sz="2600" dirty="0">
                <a:latin typeface="Verdana" panose="020B0604030504040204" pitchFamily="34" charset="0"/>
                <a:ea typeface="Verdana" panose="020B0604030504040204" pitchFamily="34" charset="0"/>
                <a:cs typeface="Verdana" panose="020B0604030504040204" pitchFamily="34" charset="0"/>
              </a:rPr>
              <a:t>Was bedeutet Corona für die politische Gemeinde Fällanden?</a:t>
            </a:r>
          </a:p>
          <a:p>
            <a:pPr marL="534988" indent="-534988">
              <a:lnSpc>
                <a:spcPct val="112000"/>
              </a:lnSpc>
              <a:spcBef>
                <a:spcPts val="0"/>
              </a:spcBef>
              <a:spcAft>
                <a:spcPts val="600"/>
              </a:spcAft>
              <a:buAutoNum type="arabicPeriod"/>
            </a:pPr>
            <a:r>
              <a:rPr lang="de-CH" sz="2600" dirty="0">
                <a:solidFill>
                  <a:srgbClr val="FF0000"/>
                </a:solidFill>
                <a:latin typeface="Verdana" panose="020B0604030504040204" pitchFamily="34" charset="0"/>
                <a:ea typeface="Verdana" panose="020B0604030504040204" pitchFamily="34" charset="0"/>
                <a:cs typeface="Verdana" panose="020B0604030504040204" pitchFamily="34" charset="0"/>
              </a:rPr>
              <a:t>Eckpunkte des Budgets 2021</a:t>
            </a:r>
          </a:p>
          <a:p>
            <a:pPr marL="534988" indent="-534988">
              <a:lnSpc>
                <a:spcPct val="112000"/>
              </a:lnSpc>
              <a:spcBef>
                <a:spcPts val="0"/>
              </a:spcBef>
              <a:spcAft>
                <a:spcPts val="600"/>
              </a:spcAft>
              <a:buAutoNum type="arabicPeriod"/>
            </a:pPr>
            <a:r>
              <a:rPr lang="de-CH" sz="2600" dirty="0">
                <a:latin typeface="Verdana" panose="020B0604030504040204" pitchFamily="34" charset="0"/>
                <a:ea typeface="Verdana" panose="020B0604030504040204" pitchFamily="34" charset="0"/>
                <a:cs typeface="Verdana" panose="020B0604030504040204" pitchFamily="34" charset="0"/>
              </a:rPr>
              <a:t>Wie sind unsere finanziellen Perspektiven?</a:t>
            </a:r>
          </a:p>
          <a:p>
            <a:pPr>
              <a:lnSpc>
                <a:spcPct val="112000"/>
              </a:lnSpc>
              <a:spcAft>
                <a:spcPts val="600"/>
              </a:spcAft>
              <a:buFont typeface="Symbol" panose="05050102010706020507" pitchFamily="18" charset="2"/>
              <a:buChar char="-"/>
            </a:pPr>
            <a:endParaRPr lang="de-CH" sz="1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34473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600" dirty="0">
                <a:latin typeface="Verdana" panose="020B0604030504040204" pitchFamily="34" charset="0"/>
                <a:ea typeface="Verdana" panose="020B0604030504040204" pitchFamily="34" charset="0"/>
                <a:cs typeface="Verdana" panose="020B0604030504040204" pitchFamily="34" charset="0"/>
              </a:rPr>
              <a:t>Entwicklung </a:t>
            </a:r>
            <a:r>
              <a:rPr lang="de-CH" sz="2600" dirty="0" smtClean="0">
                <a:latin typeface="Verdana" panose="020B0604030504040204" pitchFamily="34" charset="0"/>
                <a:ea typeface="Verdana" panose="020B0604030504040204" pitchFamily="34" charset="0"/>
                <a:cs typeface="Verdana" panose="020B0604030504040204" pitchFamily="34" charset="0"/>
              </a:rPr>
              <a:t>des Steuerertrags</a:t>
            </a:r>
            <a:endParaRPr lang="de-CH" sz="2600" b="1"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4" name="Inhaltsplatzhalter 3"/>
          <p:cNvGraphicFramePr>
            <a:graphicFrameLocks noGrp="1"/>
          </p:cNvGraphicFramePr>
          <p:nvPr>
            <p:ph idx="1"/>
          </p:nvPr>
        </p:nvGraphicFramePr>
        <p:xfrm>
          <a:off x="776288" y="1571625"/>
          <a:ext cx="8462962" cy="502602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feld 4"/>
          <p:cNvSpPr txBox="1"/>
          <p:nvPr/>
        </p:nvSpPr>
        <p:spPr>
          <a:xfrm>
            <a:off x="737774" y="1605413"/>
            <a:ext cx="648072" cy="261610"/>
          </a:xfrm>
          <a:prstGeom prst="rect">
            <a:avLst/>
          </a:prstGeom>
          <a:noFill/>
        </p:spPr>
        <p:txBody>
          <a:bodyPr wrap="square" rtlCol="0">
            <a:spAutoFit/>
          </a:bodyPr>
          <a:lstStyle/>
          <a:p>
            <a:r>
              <a:rPr lang="de-CH" sz="1100" dirty="0" smtClean="0">
                <a:latin typeface="Verdana" panose="020B0604030504040204" pitchFamily="34" charset="0"/>
                <a:ea typeface="Verdana" panose="020B0604030504040204" pitchFamily="34" charset="0"/>
                <a:cs typeface="Verdana" panose="020B0604030504040204" pitchFamily="34" charset="0"/>
              </a:rPr>
              <a:t>TCHF</a:t>
            </a:r>
            <a:endParaRPr lang="de-CH"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31674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latin typeface="Verdana" panose="020B0604030504040204" pitchFamily="34" charset="0"/>
                <a:ea typeface="Verdana" panose="020B0604030504040204" pitchFamily="34" charset="0"/>
                <a:cs typeface="Verdana" panose="020B0604030504040204" pitchFamily="34" charset="0"/>
              </a:rPr>
              <a:t>Entwicklung weiterer Erträge</a:t>
            </a:r>
            <a:endParaRPr lang="de-CH" b="1" dirty="0">
              <a:latin typeface="Verdana" panose="020B0604030504040204" pitchFamily="34" charset="0"/>
              <a:ea typeface="Verdana" panose="020B0604030504040204" pitchFamily="34" charset="0"/>
              <a:cs typeface="Verdana" panose="020B0604030504040204" pitchFamily="34" charset="0"/>
            </a:endParaRPr>
          </a:p>
        </p:txBody>
      </p:sp>
      <p:sp>
        <p:nvSpPr>
          <p:cNvPr id="3" name="Inhaltsplatzhalter 2"/>
          <p:cNvSpPr>
            <a:spLocks noGrp="1"/>
          </p:cNvSpPr>
          <p:nvPr>
            <p:ph idx="1"/>
          </p:nvPr>
        </p:nvSpPr>
        <p:spPr>
          <a:xfrm>
            <a:off x="742950" y="1557338"/>
            <a:ext cx="8420100" cy="4751982"/>
          </a:xfrm>
        </p:spPr>
        <p:txBody>
          <a:bodyPr/>
          <a:lstStyle/>
          <a:p>
            <a:pPr>
              <a:buFont typeface="Symbol" panose="05050102010706020507" pitchFamily="18" charset="2"/>
              <a:buChar char="-"/>
            </a:pPr>
            <a:r>
              <a:rPr lang="de-CH" sz="2400" dirty="0" smtClean="0">
                <a:latin typeface="Verdana" panose="020B0604030504040204" pitchFamily="34" charset="0"/>
                <a:ea typeface="Verdana" panose="020B0604030504040204" pitchFamily="34" charset="0"/>
                <a:cs typeface="Verdana" panose="020B0604030504040204" pitchFamily="34" charset="0"/>
              </a:rPr>
              <a:t>Grundstückgewinnsteuern </a:t>
            </a:r>
            <a:r>
              <a:rPr lang="de-CH" sz="2400">
                <a:latin typeface="Verdana" panose="020B0604030504040204" pitchFamily="34" charset="0"/>
                <a:ea typeface="Verdana" panose="020B0604030504040204" pitchFamily="34" charset="0"/>
                <a:cs typeface="Verdana" panose="020B0604030504040204" pitchFamily="34" charset="0"/>
              </a:rPr>
              <a:t>höher </a:t>
            </a:r>
            <a:r>
              <a:rPr lang="de-CH" sz="2400" smtClean="0">
                <a:solidFill>
                  <a:srgbClr val="FF0000"/>
                </a:solidFill>
                <a:latin typeface="Verdana" panose="020B0604030504040204" pitchFamily="34" charset="0"/>
                <a:ea typeface="Verdana" panose="020B0604030504040204" pitchFamily="34" charset="0"/>
                <a:cs typeface="Verdana" panose="020B0604030504040204" pitchFamily="34" charset="0"/>
              </a:rPr>
              <a:t>+7 </a:t>
            </a:r>
            <a:r>
              <a:rPr lang="de-CH" sz="24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t>
            </a:r>
          </a:p>
          <a:p>
            <a:pPr>
              <a:buFont typeface="Symbol" panose="05050102010706020507" pitchFamily="18" charset="2"/>
              <a:buChar char="-"/>
            </a:pPr>
            <a:r>
              <a:rPr lang="de-CH" sz="2400" dirty="0" smtClean="0">
                <a:latin typeface="Verdana" panose="020B0604030504040204" pitchFamily="34" charset="0"/>
                <a:ea typeface="Verdana" panose="020B0604030504040204" pitchFamily="34" charset="0"/>
                <a:cs typeface="Verdana" panose="020B0604030504040204" pitchFamily="34" charset="0"/>
              </a:rPr>
              <a:t>Übriger </a:t>
            </a:r>
            <a:r>
              <a:rPr lang="de-CH" sz="2400" dirty="0">
                <a:latin typeface="Verdana" panose="020B0604030504040204" pitchFamily="34" charset="0"/>
                <a:ea typeface="Verdana" panose="020B0604030504040204" pitchFamily="34" charset="0"/>
                <a:cs typeface="Verdana" panose="020B0604030504040204" pitchFamily="34" charset="0"/>
              </a:rPr>
              <a:t>Ertrag (Entgelte, Transfer- </a:t>
            </a:r>
            <a:r>
              <a:rPr lang="de-CH" sz="2400" dirty="0" smtClean="0">
                <a:latin typeface="Verdana" panose="020B0604030504040204" pitchFamily="34" charset="0"/>
                <a:ea typeface="Verdana" panose="020B0604030504040204" pitchFamily="34" charset="0"/>
                <a:cs typeface="Verdana" panose="020B0604030504040204" pitchFamily="34" charset="0"/>
              </a:rPr>
              <a:t>und Finanz-ertrag</a:t>
            </a:r>
            <a:r>
              <a:rPr lang="de-CH" sz="2400" dirty="0">
                <a:latin typeface="Verdana" panose="020B0604030504040204" pitchFamily="34" charset="0"/>
                <a:ea typeface="Verdana" panose="020B0604030504040204" pitchFamily="34" charset="0"/>
                <a:cs typeface="Verdana" panose="020B0604030504040204" pitchFamily="34" charset="0"/>
              </a:rPr>
              <a:t>) höher </a:t>
            </a:r>
            <a:r>
              <a:rPr lang="de-CH" sz="2400" dirty="0">
                <a:solidFill>
                  <a:srgbClr val="FF0000"/>
                </a:solidFill>
                <a:latin typeface="Verdana" panose="020B0604030504040204" pitchFamily="34" charset="0"/>
                <a:ea typeface="Verdana" panose="020B0604030504040204" pitchFamily="34" charset="0"/>
                <a:cs typeface="Verdana" panose="020B0604030504040204" pitchFamily="34" charset="0"/>
              </a:rPr>
              <a:t>+</a:t>
            </a:r>
            <a:r>
              <a:rPr lang="de-CH" sz="24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3 %</a:t>
            </a:r>
          </a:p>
          <a:p>
            <a:pPr>
              <a:buFont typeface="Symbol" panose="05050102010706020507" pitchFamily="18" charset="2"/>
              <a:buChar char="-"/>
            </a:pPr>
            <a:r>
              <a:rPr lang="de-CH" sz="2400" dirty="0" smtClean="0">
                <a:latin typeface="Verdana" panose="020B0604030504040204" pitchFamily="34" charset="0"/>
                <a:ea typeface="Verdana" panose="020B0604030504040204" pitchFamily="34" charset="0"/>
                <a:cs typeface="Verdana" panose="020B0604030504040204" pitchFamily="34" charset="0"/>
              </a:rPr>
              <a:t>Prognostizierter </a:t>
            </a:r>
            <a:r>
              <a:rPr lang="de-CH" sz="2400" dirty="0">
                <a:latin typeface="Verdana" panose="020B0604030504040204" pitchFamily="34" charset="0"/>
                <a:ea typeface="Verdana" panose="020B0604030504040204" pitchFamily="34" charset="0"/>
                <a:cs typeface="Verdana" panose="020B0604030504040204" pitchFamily="34" charset="0"/>
              </a:rPr>
              <a:t>Ressourcenausgleich </a:t>
            </a:r>
            <a:r>
              <a:rPr lang="de-CH" sz="2400" dirty="0">
                <a:solidFill>
                  <a:srgbClr val="FF0000"/>
                </a:solidFill>
                <a:latin typeface="Verdana" panose="020B0604030504040204" pitchFamily="34" charset="0"/>
                <a:ea typeface="Verdana" panose="020B0604030504040204" pitchFamily="34" charset="0"/>
                <a:cs typeface="Verdana" panose="020B0604030504040204" pitchFamily="34" charset="0"/>
              </a:rPr>
              <a:t>+</a:t>
            </a:r>
            <a:r>
              <a:rPr lang="de-CH" sz="24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13 %</a:t>
            </a:r>
          </a:p>
          <a:p>
            <a:pPr>
              <a:buFont typeface="Symbol" panose="05050102010706020507" pitchFamily="18" charset="2"/>
              <a:buChar char="-"/>
            </a:pPr>
            <a:r>
              <a:rPr lang="de-CH" sz="2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Mehreinnahmen </a:t>
            </a:r>
            <a:r>
              <a:rPr lang="de-CH" sz="2400" dirty="0">
                <a:solidFill>
                  <a:schemeClr val="tx2"/>
                </a:solidFill>
                <a:latin typeface="Verdana" panose="020B0604030504040204" pitchFamily="34" charset="0"/>
                <a:ea typeface="Verdana" panose="020B0604030504040204" pitchFamily="34" charset="0"/>
                <a:cs typeface="Verdana" panose="020B0604030504040204" pitchFamily="34" charset="0"/>
              </a:rPr>
              <a:t>neues </a:t>
            </a:r>
            <a:r>
              <a:rPr lang="de-CH" sz="2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Parkplatzkonzept </a:t>
            </a:r>
            <a:br>
              <a:rPr lang="de-CH" sz="2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br>
            <a:r>
              <a:rPr lang="de-CH" sz="2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a:t>
            </a:r>
            <a:r>
              <a:rPr lang="de-CH" sz="24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66,8 </a:t>
            </a:r>
            <a:r>
              <a:rPr lang="de-CH" sz="2400" dirty="0">
                <a:solidFill>
                  <a:srgbClr val="FF0000"/>
                </a:solidFill>
                <a:latin typeface="Verdana" panose="020B0604030504040204" pitchFamily="34" charset="0"/>
                <a:ea typeface="Verdana" panose="020B0604030504040204" pitchFamily="34" charset="0"/>
                <a:cs typeface="Verdana" panose="020B0604030504040204" pitchFamily="34" charset="0"/>
              </a:rPr>
              <a:t>TCHF</a:t>
            </a:r>
            <a:r>
              <a:rPr lang="de-CH" sz="2400" dirty="0">
                <a:solidFill>
                  <a:schemeClr val="tx2"/>
                </a:solidFill>
                <a:latin typeface="Verdana" panose="020B0604030504040204" pitchFamily="34" charset="0"/>
                <a:ea typeface="Verdana" panose="020B0604030504040204" pitchFamily="34" charset="0"/>
                <a:cs typeface="Verdana" panose="020B0604030504040204" pitchFamily="34" charset="0"/>
              </a:rPr>
              <a:t>), jedoch auch </a:t>
            </a:r>
            <a:r>
              <a:rPr lang="de-CH" sz="2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Kontrollaufwand</a:t>
            </a:r>
          </a:p>
          <a:p>
            <a:pPr>
              <a:buFont typeface="Symbol" panose="05050102010706020507" pitchFamily="18" charset="2"/>
              <a:buChar char="-"/>
            </a:pPr>
            <a:r>
              <a:rPr lang="de-CH" sz="2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Erhöhung </a:t>
            </a:r>
            <a:r>
              <a:rPr lang="de-CH" sz="2400" dirty="0">
                <a:solidFill>
                  <a:schemeClr val="tx2"/>
                </a:solidFill>
                <a:latin typeface="Verdana" panose="020B0604030504040204" pitchFamily="34" charset="0"/>
                <a:ea typeface="Verdana" panose="020B0604030504040204" pitchFamily="34" charset="0"/>
                <a:cs typeface="Verdana" panose="020B0604030504040204" pitchFamily="34" charset="0"/>
              </a:rPr>
              <a:t>Staatsbeitrag (neu 50 statt </a:t>
            </a:r>
            <a:r>
              <a:rPr lang="de-CH" sz="2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44 %) bei </a:t>
            </a:r>
            <a:r>
              <a:rPr lang="de-CH" sz="2400" dirty="0">
                <a:solidFill>
                  <a:schemeClr val="tx2"/>
                </a:solidFill>
                <a:latin typeface="Verdana" panose="020B0604030504040204" pitchFamily="34" charset="0"/>
                <a:ea typeface="Verdana" panose="020B0604030504040204" pitchFamily="34" charset="0"/>
                <a:cs typeface="Verdana" panose="020B0604030504040204" pitchFamily="34" charset="0"/>
              </a:rPr>
              <a:t>AHV/IV-Ergänzungsleistungen </a:t>
            </a:r>
            <a:r>
              <a:rPr lang="de-CH" sz="2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a:t>
            </a:r>
            <a:r>
              <a:rPr lang="de-CH" sz="24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531,5 TCHF</a:t>
            </a:r>
            <a:r>
              <a:rPr lang="de-CH" sz="2400" dirty="0">
                <a:solidFill>
                  <a:schemeClr val="tx2"/>
                </a:solidFill>
                <a:latin typeface="Verdana" panose="020B0604030504040204" pitchFamily="34" charset="0"/>
                <a:ea typeface="Verdana" panose="020B0604030504040204" pitchFamily="34" charset="0"/>
                <a:cs typeface="Verdana" panose="020B0604030504040204" pitchFamily="34" charset="0"/>
              </a:rPr>
              <a:t>) durch Änderung beim </a:t>
            </a:r>
            <a:r>
              <a:rPr lang="de-CH" sz="2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Soziallastenausgleich</a:t>
            </a:r>
            <a:r>
              <a:rPr lang="de-CH" sz="2400" dirty="0">
                <a:solidFill>
                  <a:schemeClr val="tx2"/>
                </a:solidFill>
                <a:latin typeface="Verdana" panose="020B0604030504040204" pitchFamily="34" charset="0"/>
                <a:ea typeface="Verdana" panose="020B0604030504040204" pitchFamily="34" charset="0"/>
                <a:cs typeface="Verdana" panose="020B0604030504040204" pitchFamily="34" charset="0"/>
              </a:rPr>
              <a:t>, jedoch auch erhöhter </a:t>
            </a:r>
            <a:r>
              <a:rPr lang="de-CH" sz="2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Aufwand diesbezüglich </a:t>
            </a:r>
            <a:endParaRPr lang="de-CH" sz="24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54575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600" dirty="0">
                <a:latin typeface="Verdana" panose="020B0604030504040204" pitchFamily="34" charset="0"/>
                <a:ea typeface="Verdana" panose="020B0604030504040204" pitchFamily="34" charset="0"/>
                <a:cs typeface="Verdana" panose="020B0604030504040204" pitchFamily="34" charset="0"/>
              </a:rPr>
              <a:t>Entwicklung </a:t>
            </a:r>
            <a:r>
              <a:rPr lang="de-CH" sz="2600" dirty="0" smtClean="0">
                <a:latin typeface="Verdana" panose="020B0604030504040204" pitchFamily="34" charset="0"/>
                <a:ea typeface="Verdana" panose="020B0604030504040204" pitchFamily="34" charset="0"/>
                <a:cs typeface="Verdana" panose="020B0604030504040204" pitchFamily="34" charset="0"/>
              </a:rPr>
              <a:t>des Aufwands</a:t>
            </a:r>
            <a:endParaRPr lang="de-CH" sz="2600" b="1"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4" name="Inhaltsplatzhalter 3"/>
          <p:cNvGraphicFramePr>
            <a:graphicFrameLocks noGrp="1"/>
          </p:cNvGraphicFramePr>
          <p:nvPr>
            <p:ph idx="1"/>
          </p:nvPr>
        </p:nvGraphicFramePr>
        <p:xfrm>
          <a:off x="776288" y="1571625"/>
          <a:ext cx="8462962" cy="502602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feld 5"/>
          <p:cNvSpPr txBox="1"/>
          <p:nvPr/>
        </p:nvSpPr>
        <p:spPr>
          <a:xfrm>
            <a:off x="776288" y="1571625"/>
            <a:ext cx="648072" cy="261610"/>
          </a:xfrm>
          <a:prstGeom prst="rect">
            <a:avLst/>
          </a:prstGeom>
          <a:noFill/>
        </p:spPr>
        <p:txBody>
          <a:bodyPr wrap="square" rtlCol="0">
            <a:spAutoFit/>
          </a:bodyPr>
          <a:lstStyle/>
          <a:p>
            <a:r>
              <a:rPr lang="de-CH" sz="1100" dirty="0" smtClean="0">
                <a:latin typeface="Verdana" panose="020B0604030504040204" pitchFamily="34" charset="0"/>
                <a:ea typeface="Verdana" panose="020B0604030504040204" pitchFamily="34" charset="0"/>
                <a:cs typeface="Verdana" panose="020B0604030504040204" pitchFamily="34" charset="0"/>
              </a:rPr>
              <a:t>TCHF</a:t>
            </a:r>
            <a:endParaRPr lang="de-CH"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49868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latin typeface="Verdana" panose="020B0604030504040204" pitchFamily="34" charset="0"/>
                <a:ea typeface="Verdana" panose="020B0604030504040204" pitchFamily="34" charset="0"/>
                <a:cs typeface="Verdana" panose="020B0604030504040204" pitchFamily="34" charset="0"/>
              </a:rPr>
              <a:t>Entwicklung des Aufwands</a:t>
            </a:r>
            <a:endParaRPr lang="de-CH" b="1" dirty="0">
              <a:latin typeface="Verdana" panose="020B0604030504040204" pitchFamily="34" charset="0"/>
              <a:ea typeface="Verdana" panose="020B0604030504040204" pitchFamily="34" charset="0"/>
              <a:cs typeface="Verdana" panose="020B0604030504040204" pitchFamily="34" charset="0"/>
            </a:endParaRPr>
          </a:p>
        </p:txBody>
      </p:sp>
      <p:sp>
        <p:nvSpPr>
          <p:cNvPr id="3" name="Inhaltsplatzhalter 2"/>
          <p:cNvSpPr>
            <a:spLocks noGrp="1"/>
          </p:cNvSpPr>
          <p:nvPr>
            <p:ph idx="1"/>
          </p:nvPr>
        </p:nvSpPr>
        <p:spPr>
          <a:xfrm>
            <a:off x="742950" y="1557338"/>
            <a:ext cx="8420100" cy="4751982"/>
          </a:xfrm>
        </p:spPr>
        <p:txBody>
          <a:bodyPr/>
          <a:lstStyle/>
          <a:p>
            <a:pPr marL="0" indent="0">
              <a:spcAft>
                <a:spcPts val="600"/>
              </a:spcAft>
              <a:buNone/>
            </a:pPr>
            <a:r>
              <a:rPr lang="de-CH" sz="2400" dirty="0">
                <a:latin typeface="Verdana" panose="020B0604030504040204" pitchFamily="34" charset="0"/>
                <a:ea typeface="Verdana" panose="020B0604030504040204" pitchFamily="34" charset="0"/>
                <a:cs typeface="Verdana" panose="020B0604030504040204" pitchFamily="34" charset="0"/>
              </a:rPr>
              <a:t>Zunahme des Gesamtaufwands gegenüber Budget 2020 in sämtlichen Kostenstellen:</a:t>
            </a:r>
          </a:p>
          <a:p>
            <a:pPr>
              <a:spcAft>
                <a:spcPts val="600"/>
              </a:spcAft>
              <a:buFont typeface="Symbol" panose="05050102010706020507" pitchFamily="18" charset="2"/>
              <a:buChar char="-"/>
            </a:pPr>
            <a:r>
              <a:rPr lang="de-CH" sz="2400" dirty="0">
                <a:latin typeface="Verdana" panose="020B0604030504040204" pitchFamily="34" charset="0"/>
                <a:ea typeface="Verdana" panose="020B0604030504040204" pitchFamily="34" charset="0"/>
                <a:cs typeface="Verdana" panose="020B0604030504040204" pitchFamily="34" charset="0"/>
              </a:rPr>
              <a:t>Schulgemeinde-Ressourcenausgleich (</a:t>
            </a:r>
            <a:r>
              <a:rPr lang="de-CH" sz="2400" dirty="0">
                <a:solidFill>
                  <a:srgbClr val="FF0000"/>
                </a:solidFill>
                <a:latin typeface="Verdana" panose="020B0604030504040204" pitchFamily="34" charset="0"/>
                <a:ea typeface="Verdana" panose="020B0604030504040204" pitchFamily="34" charset="0"/>
                <a:cs typeface="Verdana" panose="020B0604030504040204" pitchFamily="34" charset="0"/>
              </a:rPr>
              <a:t>321,4 </a:t>
            </a:r>
            <a:r>
              <a:rPr lang="de-CH" sz="24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TCHF</a:t>
            </a:r>
            <a:r>
              <a:rPr lang="de-CH" sz="2400" dirty="0" smtClean="0">
                <a:latin typeface="Verdana" panose="020B0604030504040204" pitchFamily="34" charset="0"/>
                <a:ea typeface="Verdana" panose="020B0604030504040204" pitchFamily="34" charset="0"/>
                <a:cs typeface="Verdana" panose="020B0604030504040204" pitchFamily="34" charset="0"/>
              </a:rPr>
              <a:t>)</a:t>
            </a:r>
          </a:p>
          <a:p>
            <a:pPr>
              <a:spcAft>
                <a:spcPts val="600"/>
              </a:spcAft>
              <a:buFont typeface="Symbol" panose="05050102010706020507" pitchFamily="18" charset="2"/>
              <a:buChar char="-"/>
            </a:pPr>
            <a:r>
              <a:rPr lang="de-CH" sz="2400" dirty="0" smtClean="0">
                <a:latin typeface="Verdana" panose="020B0604030504040204" pitchFamily="34" charset="0"/>
                <a:ea typeface="Verdana" panose="020B0604030504040204" pitchFamily="34" charset="0"/>
                <a:cs typeface="Verdana" panose="020B0604030504040204" pitchFamily="34" charset="0"/>
              </a:rPr>
              <a:t>Kontrollaufwand </a:t>
            </a:r>
            <a:r>
              <a:rPr lang="de-CH" sz="2400" dirty="0">
                <a:latin typeface="Verdana" panose="020B0604030504040204" pitchFamily="34" charset="0"/>
                <a:ea typeface="Verdana" panose="020B0604030504040204" pitchFamily="34" charset="0"/>
                <a:cs typeface="Verdana" panose="020B0604030504040204" pitchFamily="34" charset="0"/>
              </a:rPr>
              <a:t>Parkplatzkonzept </a:t>
            </a:r>
            <a:r>
              <a:rPr lang="de-CH" sz="2400" dirty="0" smtClean="0">
                <a:latin typeface="Verdana" panose="020B0604030504040204" pitchFamily="34" charset="0"/>
                <a:ea typeface="Verdana" panose="020B0604030504040204" pitchFamily="34" charset="0"/>
                <a:cs typeface="Verdana" panose="020B0604030504040204" pitchFamily="34" charset="0"/>
              </a:rPr>
              <a:t>(</a:t>
            </a:r>
            <a:r>
              <a:rPr lang="de-CH" sz="24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73,8 </a:t>
            </a:r>
            <a:r>
              <a:rPr lang="de-CH" sz="2400" dirty="0">
                <a:solidFill>
                  <a:srgbClr val="FF0000"/>
                </a:solidFill>
                <a:latin typeface="Verdana" panose="020B0604030504040204" pitchFamily="34" charset="0"/>
                <a:ea typeface="Verdana" panose="020B0604030504040204" pitchFamily="34" charset="0"/>
                <a:cs typeface="Verdana" panose="020B0604030504040204" pitchFamily="34" charset="0"/>
              </a:rPr>
              <a:t>TCHF</a:t>
            </a:r>
            <a:r>
              <a:rPr lang="de-CH" sz="2400" dirty="0">
                <a:latin typeface="Verdana" panose="020B0604030504040204" pitchFamily="34" charset="0"/>
                <a:ea typeface="Verdana" panose="020B0604030504040204" pitchFamily="34" charset="0"/>
                <a:cs typeface="Verdana" panose="020B0604030504040204" pitchFamily="34" charset="0"/>
              </a:rPr>
              <a:t>), jedoch auch Mehreinnahmen </a:t>
            </a:r>
            <a:r>
              <a:rPr lang="de-CH" sz="2400" dirty="0" smtClean="0">
                <a:latin typeface="Verdana" panose="020B0604030504040204" pitchFamily="34" charset="0"/>
                <a:ea typeface="Verdana" panose="020B0604030504040204" pitchFamily="34" charset="0"/>
                <a:cs typeface="Verdana" panose="020B0604030504040204" pitchFamily="34" charset="0"/>
              </a:rPr>
              <a:t>erwartet</a:t>
            </a:r>
          </a:p>
          <a:p>
            <a:pPr>
              <a:spcAft>
                <a:spcPts val="600"/>
              </a:spcAft>
              <a:buFont typeface="Symbol" panose="05050102010706020507" pitchFamily="18" charset="2"/>
              <a:buChar char="-"/>
            </a:pPr>
            <a:r>
              <a:rPr lang="de-CH" sz="2400" dirty="0" smtClean="0">
                <a:latin typeface="Verdana" panose="020B0604030504040204" pitchFamily="34" charset="0"/>
                <a:ea typeface="Verdana" panose="020B0604030504040204" pitchFamily="34" charset="0"/>
                <a:cs typeface="Verdana" panose="020B0604030504040204" pitchFamily="34" charset="0"/>
              </a:rPr>
              <a:t>Gesundheitskosten </a:t>
            </a:r>
            <a:r>
              <a:rPr lang="de-CH" sz="2400" dirty="0">
                <a:latin typeface="Verdana" panose="020B0604030504040204" pitchFamily="34" charset="0"/>
                <a:ea typeface="Verdana" panose="020B0604030504040204" pitchFamily="34" charset="0"/>
                <a:cs typeface="Verdana" panose="020B0604030504040204" pitchFamily="34" charset="0"/>
              </a:rPr>
              <a:t>(</a:t>
            </a:r>
            <a:r>
              <a:rPr lang="de-CH" sz="2400" dirty="0">
                <a:solidFill>
                  <a:srgbClr val="FF0000"/>
                </a:solidFill>
                <a:latin typeface="Verdana" panose="020B0604030504040204" pitchFamily="34" charset="0"/>
                <a:ea typeface="Verdana" panose="020B0604030504040204" pitchFamily="34" charset="0"/>
                <a:cs typeface="Verdana" panose="020B0604030504040204" pitchFamily="34" charset="0"/>
              </a:rPr>
              <a:t>120 </a:t>
            </a:r>
            <a:r>
              <a:rPr lang="de-CH" sz="24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TCHF</a:t>
            </a:r>
            <a:r>
              <a:rPr lang="de-CH" sz="2400" dirty="0" smtClean="0">
                <a:latin typeface="Verdana" panose="020B0604030504040204" pitchFamily="34" charset="0"/>
                <a:ea typeface="Verdana" panose="020B0604030504040204" pitchFamily="34" charset="0"/>
                <a:cs typeface="Verdana" panose="020B0604030504040204" pitchFamily="34" charset="0"/>
              </a:rPr>
              <a:t>)</a:t>
            </a:r>
          </a:p>
          <a:p>
            <a:pPr>
              <a:spcAft>
                <a:spcPts val="600"/>
              </a:spcAft>
              <a:buFont typeface="Symbol" panose="05050102010706020507" pitchFamily="18" charset="2"/>
              <a:buChar char="-"/>
            </a:pPr>
            <a:r>
              <a:rPr lang="de-CH" sz="2400" dirty="0" smtClean="0">
                <a:latin typeface="Verdana" panose="020B0604030504040204" pitchFamily="34" charset="0"/>
                <a:ea typeface="Verdana" panose="020B0604030504040204" pitchFamily="34" charset="0"/>
                <a:cs typeface="Verdana" panose="020B0604030504040204" pitchFamily="34" charset="0"/>
              </a:rPr>
              <a:t>AHV-Ergänzungsleistungen </a:t>
            </a:r>
            <a:r>
              <a:rPr lang="de-CH" sz="2400" dirty="0">
                <a:latin typeface="Verdana" panose="020B0604030504040204" pitchFamily="34" charset="0"/>
                <a:ea typeface="Verdana" panose="020B0604030504040204" pitchFamily="34" charset="0"/>
                <a:cs typeface="Verdana" panose="020B0604030504040204" pitchFamily="34" charset="0"/>
              </a:rPr>
              <a:t>(</a:t>
            </a:r>
            <a:r>
              <a:rPr lang="de-CH" sz="2400" dirty="0">
                <a:solidFill>
                  <a:srgbClr val="FF0000"/>
                </a:solidFill>
                <a:latin typeface="Verdana" panose="020B0604030504040204" pitchFamily="34" charset="0"/>
                <a:ea typeface="Verdana" panose="020B0604030504040204" pitchFamily="34" charset="0"/>
                <a:cs typeface="Verdana" panose="020B0604030504040204" pitchFamily="34" charset="0"/>
              </a:rPr>
              <a:t>554,8 TCHF</a:t>
            </a:r>
            <a:r>
              <a:rPr lang="de-CH" sz="2400" dirty="0" smtClean="0">
                <a:latin typeface="Verdana" panose="020B0604030504040204" pitchFamily="34" charset="0"/>
                <a:ea typeface="Verdana" panose="020B0604030504040204" pitchFamily="34" charset="0"/>
                <a:cs typeface="Verdana" panose="020B0604030504040204" pitchFamily="34" charset="0"/>
              </a:rPr>
              <a:t>)</a:t>
            </a:r>
          </a:p>
          <a:p>
            <a:pPr>
              <a:spcAft>
                <a:spcPts val="600"/>
              </a:spcAft>
              <a:buFont typeface="Symbol" panose="05050102010706020507" pitchFamily="18" charset="2"/>
              <a:buChar char="-"/>
            </a:pPr>
            <a:r>
              <a:rPr lang="de-CH" sz="2400" dirty="0" smtClean="0">
                <a:latin typeface="Verdana" panose="020B0604030504040204" pitchFamily="34" charset="0"/>
                <a:ea typeface="Verdana" panose="020B0604030504040204" pitchFamily="34" charset="0"/>
                <a:cs typeface="Verdana" panose="020B0604030504040204" pitchFamily="34" charset="0"/>
              </a:rPr>
              <a:t>«</a:t>
            </a:r>
            <a:r>
              <a:rPr lang="de-CH" sz="2400" dirty="0">
                <a:latin typeface="Verdana" panose="020B0604030504040204" pitchFamily="34" charset="0"/>
                <a:ea typeface="Verdana" panose="020B0604030504040204" pitchFamily="34" charset="0"/>
                <a:cs typeface="Verdana" panose="020B0604030504040204" pitchFamily="34" charset="0"/>
              </a:rPr>
              <a:t>Rettet die Bienen»-Initiative </a:t>
            </a:r>
            <a:r>
              <a:rPr lang="de-CH" sz="2400" dirty="0" smtClean="0">
                <a:latin typeface="Verdana" panose="020B0604030504040204" pitchFamily="34" charset="0"/>
                <a:ea typeface="Verdana" panose="020B0604030504040204" pitchFamily="34" charset="0"/>
                <a:cs typeface="Verdana" panose="020B0604030504040204" pitchFamily="34" charset="0"/>
              </a:rPr>
              <a:t>(</a:t>
            </a:r>
            <a:r>
              <a:rPr lang="de-CH" sz="24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83,4 TCHF</a:t>
            </a:r>
            <a:r>
              <a:rPr lang="de-CH" sz="2400" dirty="0" smtClean="0">
                <a:latin typeface="Verdana" panose="020B0604030504040204" pitchFamily="34" charset="0"/>
                <a:ea typeface="Verdana" panose="020B0604030504040204" pitchFamily="34" charset="0"/>
                <a:cs typeface="Verdana" panose="020B0604030504040204" pitchFamily="34" charset="0"/>
              </a:rPr>
              <a:t>)</a:t>
            </a:r>
          </a:p>
          <a:p>
            <a:pPr>
              <a:spcAft>
                <a:spcPts val="600"/>
              </a:spcAft>
              <a:buFont typeface="Symbol" panose="05050102010706020507" pitchFamily="18" charset="2"/>
              <a:buChar char="-"/>
            </a:pPr>
            <a:r>
              <a:rPr lang="de-CH" sz="2400" dirty="0" smtClean="0">
                <a:latin typeface="Verdana" panose="020B0604030504040204" pitchFamily="34" charset="0"/>
                <a:ea typeface="Verdana" panose="020B0604030504040204" pitchFamily="34" charset="0"/>
                <a:cs typeface="Verdana" panose="020B0604030504040204" pitchFamily="34" charset="0"/>
              </a:rPr>
              <a:t>Wasserversorgung </a:t>
            </a:r>
            <a:r>
              <a:rPr lang="de-CH" sz="2400" dirty="0">
                <a:latin typeface="Verdana" panose="020B0604030504040204" pitchFamily="34" charset="0"/>
                <a:ea typeface="Verdana" panose="020B0604030504040204" pitchFamily="34" charset="0"/>
                <a:cs typeface="Verdana" panose="020B0604030504040204" pitchFamily="34" charset="0"/>
              </a:rPr>
              <a:t>(</a:t>
            </a:r>
            <a:r>
              <a:rPr lang="de-CH" sz="2400" dirty="0">
                <a:solidFill>
                  <a:srgbClr val="FF0000"/>
                </a:solidFill>
                <a:latin typeface="Verdana" panose="020B0604030504040204" pitchFamily="34" charset="0"/>
                <a:ea typeface="Verdana" panose="020B0604030504040204" pitchFamily="34" charset="0"/>
                <a:cs typeface="Verdana" panose="020B0604030504040204" pitchFamily="34" charset="0"/>
              </a:rPr>
              <a:t>CHF 274,1 TCHF</a:t>
            </a:r>
            <a:r>
              <a:rPr lang="de-CH" sz="2400" dirty="0">
                <a:latin typeface="Verdana" panose="020B0604030504040204" pitchFamily="34" charset="0"/>
                <a:ea typeface="Verdana" panose="020B0604030504040204" pitchFamily="34" charset="0"/>
                <a:cs typeface="Verdana" panose="020B0604030504040204" pitchFamily="34" charset="0"/>
              </a:rPr>
              <a:t>), jedoch Erhöhung Gesamtertrag im selben </a:t>
            </a:r>
            <a:r>
              <a:rPr lang="de-CH" sz="2400" dirty="0" smtClean="0">
                <a:latin typeface="Verdana" panose="020B0604030504040204" pitchFamily="34" charset="0"/>
                <a:ea typeface="Verdana" panose="020B0604030504040204" pitchFamily="34" charset="0"/>
                <a:cs typeface="Verdana" panose="020B0604030504040204" pitchFamily="34" charset="0"/>
              </a:rPr>
              <a:t>Umfang</a:t>
            </a:r>
            <a:endParaRPr lang="de-CH"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77366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76288" y="620688"/>
            <a:ext cx="5781675" cy="533400"/>
          </a:xfrm>
        </p:spPr>
        <p:txBody>
          <a:bodyPr/>
          <a:lstStyle/>
          <a:p>
            <a:r>
              <a:rPr lang="de-CH" dirty="0" smtClean="0">
                <a:latin typeface="Verdana" panose="020B0604030504040204" pitchFamily="34" charset="0"/>
                <a:ea typeface="Verdana" panose="020B0604030504040204" pitchFamily="34" charset="0"/>
                <a:cs typeface="Verdana" panose="020B0604030504040204" pitchFamily="34" charset="0"/>
              </a:rPr>
              <a:t>Geldfluss (in TCHF)</a:t>
            </a:r>
            <a:endParaRPr lang="de-CH" b="1"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781898664"/>
              </p:ext>
            </p:extLst>
          </p:nvPr>
        </p:nvGraphicFramePr>
        <p:xfrm>
          <a:off x="776288" y="1571625"/>
          <a:ext cx="8462964" cy="3566160"/>
        </p:xfrm>
        <a:graphic>
          <a:graphicData uri="http://schemas.openxmlformats.org/drawingml/2006/table">
            <a:tbl>
              <a:tblPr firstRow="1" bandRow="1">
                <a:tableStyleId>{5C22544A-7EE6-4342-B048-85BDC9FD1C3A}</a:tableStyleId>
              </a:tblPr>
              <a:tblGrid>
                <a:gridCol w="3600648">
                  <a:extLst>
                    <a:ext uri="{9D8B030D-6E8A-4147-A177-3AD203B41FA5}">
                      <a16:colId xmlns:a16="http://schemas.microsoft.com/office/drawing/2014/main" xmlns="" val="20000"/>
                    </a:ext>
                  </a:extLst>
                </a:gridCol>
                <a:gridCol w="810386">
                  <a:extLst>
                    <a:ext uri="{9D8B030D-6E8A-4147-A177-3AD203B41FA5}">
                      <a16:colId xmlns:a16="http://schemas.microsoft.com/office/drawing/2014/main" xmlns="" val="20001"/>
                    </a:ext>
                  </a:extLst>
                </a:gridCol>
                <a:gridCol w="810386">
                  <a:extLst>
                    <a:ext uri="{9D8B030D-6E8A-4147-A177-3AD203B41FA5}">
                      <a16:colId xmlns:a16="http://schemas.microsoft.com/office/drawing/2014/main" xmlns="" val="20002"/>
                    </a:ext>
                  </a:extLst>
                </a:gridCol>
                <a:gridCol w="810386">
                  <a:extLst>
                    <a:ext uri="{9D8B030D-6E8A-4147-A177-3AD203B41FA5}">
                      <a16:colId xmlns:a16="http://schemas.microsoft.com/office/drawing/2014/main" xmlns="" val="20003"/>
                    </a:ext>
                  </a:extLst>
                </a:gridCol>
                <a:gridCol w="810386">
                  <a:extLst>
                    <a:ext uri="{9D8B030D-6E8A-4147-A177-3AD203B41FA5}">
                      <a16:colId xmlns:a16="http://schemas.microsoft.com/office/drawing/2014/main" xmlns="" val="20004"/>
                    </a:ext>
                  </a:extLst>
                </a:gridCol>
                <a:gridCol w="810386">
                  <a:extLst>
                    <a:ext uri="{9D8B030D-6E8A-4147-A177-3AD203B41FA5}">
                      <a16:colId xmlns:a16="http://schemas.microsoft.com/office/drawing/2014/main" xmlns="" val="20005"/>
                    </a:ext>
                  </a:extLst>
                </a:gridCol>
                <a:gridCol w="810386">
                  <a:extLst>
                    <a:ext uri="{9D8B030D-6E8A-4147-A177-3AD203B41FA5}">
                      <a16:colId xmlns:a16="http://schemas.microsoft.com/office/drawing/2014/main" xmlns="" val="20006"/>
                    </a:ext>
                  </a:extLst>
                </a:gridCol>
              </a:tblGrid>
              <a:tr h="370840">
                <a:tc rowSpan="2">
                  <a:txBody>
                    <a:bodyPr/>
                    <a:lstStyle/>
                    <a:p>
                      <a:endParaRPr lang="de-CH" sz="1400" dirty="0">
                        <a:latin typeface="Verdana" panose="020B0604030504040204" pitchFamily="34" charset="0"/>
                        <a:ea typeface="Verdana" panose="020B0604030504040204" pitchFamily="34" charset="0"/>
                        <a:cs typeface="Verdana" panose="020B0604030504040204" pitchFamily="34" charset="0"/>
                      </a:endParaRPr>
                    </a:p>
                  </a:txBody>
                  <a:tcPr>
                    <a:solidFill>
                      <a:schemeClr val="bg1">
                        <a:lumMod val="75000"/>
                      </a:schemeClr>
                    </a:solidFill>
                  </a:tcPr>
                </a:tc>
                <a:tc gridSpan="4">
                  <a:txBody>
                    <a:bodyPr/>
                    <a:lstStyle/>
                    <a:p>
                      <a:pPr algn="ctr"/>
                      <a:r>
                        <a:rPr lang="de-CH" sz="1400" dirty="0">
                          <a:solidFill>
                            <a:schemeClr val="tx1"/>
                          </a:solidFill>
                          <a:latin typeface="Verdana" panose="020B0604030504040204" pitchFamily="34" charset="0"/>
                          <a:ea typeface="Verdana" panose="020B0604030504040204" pitchFamily="34" charset="0"/>
                          <a:cs typeface="Verdana" panose="020B0604030504040204" pitchFamily="34" charset="0"/>
                        </a:rPr>
                        <a:t>Jahresrechnung</a:t>
                      </a:r>
                    </a:p>
                  </a:txBody>
                  <a:tcPr>
                    <a:solidFill>
                      <a:schemeClr val="bg1">
                        <a:lumMod val="75000"/>
                      </a:schemeClr>
                    </a:solidFill>
                  </a:tcPr>
                </a:tc>
                <a:tc hMerge="1">
                  <a:txBody>
                    <a:bodyPr/>
                    <a:lstStyle/>
                    <a:p>
                      <a:endParaRPr lang="de-CH" dirty="0"/>
                    </a:p>
                  </a:txBody>
                  <a:tcPr/>
                </a:tc>
                <a:tc hMerge="1">
                  <a:txBody>
                    <a:bodyPr/>
                    <a:lstStyle/>
                    <a:p>
                      <a:endParaRPr lang="de-CH" dirty="0"/>
                    </a:p>
                  </a:txBody>
                  <a:tcPr/>
                </a:tc>
                <a:tc hMerge="1">
                  <a:txBody>
                    <a:bodyPr/>
                    <a:lstStyle/>
                    <a:p>
                      <a:endParaRPr lang="de-CH" dirty="0"/>
                    </a:p>
                  </a:txBody>
                  <a:tcPr/>
                </a:tc>
                <a:tc gridSpan="2">
                  <a:txBody>
                    <a:bodyPr/>
                    <a:lstStyle/>
                    <a:p>
                      <a:pPr algn="ctr"/>
                      <a:r>
                        <a:rPr lang="de-CH" sz="1400" dirty="0">
                          <a:solidFill>
                            <a:schemeClr val="tx1"/>
                          </a:solidFill>
                          <a:latin typeface="Verdana" panose="020B0604030504040204" pitchFamily="34" charset="0"/>
                          <a:ea typeface="Verdana" panose="020B0604030504040204" pitchFamily="34" charset="0"/>
                          <a:cs typeface="Verdana" panose="020B0604030504040204" pitchFamily="34" charset="0"/>
                        </a:rPr>
                        <a:t>Budget</a:t>
                      </a:r>
                    </a:p>
                  </a:txBody>
                  <a:tcPr>
                    <a:solidFill>
                      <a:schemeClr val="bg1">
                        <a:lumMod val="75000"/>
                      </a:schemeClr>
                    </a:solidFill>
                  </a:tcPr>
                </a:tc>
                <a:tc hMerge="1">
                  <a:txBody>
                    <a:bodyPr/>
                    <a:lstStyle/>
                    <a:p>
                      <a:endParaRPr lang="de-CH" dirty="0"/>
                    </a:p>
                  </a:txBody>
                  <a:tcPr/>
                </a:tc>
                <a:extLst>
                  <a:ext uri="{0D108BD9-81ED-4DB2-BD59-A6C34878D82A}">
                    <a16:rowId xmlns:a16="http://schemas.microsoft.com/office/drawing/2014/main" xmlns="" val="10000"/>
                  </a:ext>
                </a:extLst>
              </a:tr>
              <a:tr h="370840">
                <a:tc vMerge="1">
                  <a:txBody>
                    <a:bodyPr/>
                    <a:lstStyle/>
                    <a:p>
                      <a:endParaRPr lang="de-CH" dirty="0"/>
                    </a:p>
                  </a:txBody>
                  <a:tcPr/>
                </a:tc>
                <a:tc>
                  <a:txBody>
                    <a:bodyPr/>
                    <a:lstStyle/>
                    <a:p>
                      <a:r>
                        <a:rPr lang="de-CH" sz="1400" dirty="0">
                          <a:latin typeface="Verdana" panose="020B0604030504040204" pitchFamily="34" charset="0"/>
                          <a:ea typeface="Verdana" panose="020B0604030504040204" pitchFamily="34" charset="0"/>
                          <a:cs typeface="Verdana" panose="020B0604030504040204" pitchFamily="34" charset="0"/>
                        </a:rPr>
                        <a:t>2016</a:t>
                      </a:r>
                    </a:p>
                  </a:txBody>
                  <a:tcPr>
                    <a:solidFill>
                      <a:schemeClr val="bg1">
                        <a:lumMod val="75000"/>
                      </a:schemeClr>
                    </a:solidFill>
                  </a:tcPr>
                </a:tc>
                <a:tc>
                  <a:txBody>
                    <a:bodyPr/>
                    <a:lstStyle/>
                    <a:p>
                      <a:r>
                        <a:rPr lang="de-CH" sz="1400" dirty="0">
                          <a:latin typeface="Verdana" panose="020B0604030504040204" pitchFamily="34" charset="0"/>
                          <a:ea typeface="Verdana" panose="020B0604030504040204" pitchFamily="34" charset="0"/>
                          <a:cs typeface="Verdana" panose="020B0604030504040204" pitchFamily="34" charset="0"/>
                        </a:rPr>
                        <a:t>2017</a:t>
                      </a:r>
                    </a:p>
                  </a:txBody>
                  <a:tcPr>
                    <a:solidFill>
                      <a:schemeClr val="bg1">
                        <a:lumMod val="75000"/>
                      </a:schemeClr>
                    </a:solidFill>
                  </a:tcPr>
                </a:tc>
                <a:tc>
                  <a:txBody>
                    <a:bodyPr/>
                    <a:lstStyle/>
                    <a:p>
                      <a:r>
                        <a:rPr lang="de-CH" sz="1400" dirty="0">
                          <a:latin typeface="Verdana" panose="020B0604030504040204" pitchFamily="34" charset="0"/>
                          <a:ea typeface="Verdana" panose="020B0604030504040204" pitchFamily="34" charset="0"/>
                          <a:cs typeface="Verdana" panose="020B0604030504040204" pitchFamily="34" charset="0"/>
                        </a:rPr>
                        <a:t>2018</a:t>
                      </a:r>
                    </a:p>
                  </a:txBody>
                  <a:tcPr>
                    <a:solidFill>
                      <a:schemeClr val="bg1">
                        <a:lumMod val="75000"/>
                      </a:schemeClr>
                    </a:solidFill>
                  </a:tcPr>
                </a:tc>
                <a:tc>
                  <a:txBody>
                    <a:bodyPr/>
                    <a:lstStyle/>
                    <a:p>
                      <a:r>
                        <a:rPr lang="de-CH" sz="1400" dirty="0">
                          <a:latin typeface="Verdana" panose="020B0604030504040204" pitchFamily="34" charset="0"/>
                          <a:ea typeface="Verdana" panose="020B0604030504040204" pitchFamily="34" charset="0"/>
                          <a:cs typeface="Verdana" panose="020B0604030504040204" pitchFamily="34" charset="0"/>
                        </a:rPr>
                        <a:t>2019</a:t>
                      </a:r>
                    </a:p>
                  </a:txBody>
                  <a:tcPr>
                    <a:solidFill>
                      <a:schemeClr val="bg1">
                        <a:lumMod val="75000"/>
                      </a:schemeClr>
                    </a:solidFill>
                  </a:tcPr>
                </a:tc>
                <a:tc>
                  <a:txBody>
                    <a:bodyPr/>
                    <a:lstStyle/>
                    <a:p>
                      <a:r>
                        <a:rPr lang="de-CH" sz="1400" dirty="0">
                          <a:latin typeface="Verdana" panose="020B0604030504040204" pitchFamily="34" charset="0"/>
                          <a:ea typeface="Verdana" panose="020B0604030504040204" pitchFamily="34" charset="0"/>
                          <a:cs typeface="Verdana" panose="020B0604030504040204" pitchFamily="34" charset="0"/>
                        </a:rPr>
                        <a:t>2020</a:t>
                      </a:r>
                    </a:p>
                  </a:txBody>
                  <a:tcPr>
                    <a:solidFill>
                      <a:schemeClr val="bg1">
                        <a:lumMod val="75000"/>
                      </a:schemeClr>
                    </a:solidFill>
                  </a:tcPr>
                </a:tc>
                <a:tc>
                  <a:txBody>
                    <a:bodyPr/>
                    <a:lstStyle/>
                    <a:p>
                      <a:r>
                        <a:rPr lang="de-CH" sz="1400" dirty="0">
                          <a:latin typeface="Verdana" panose="020B0604030504040204" pitchFamily="34" charset="0"/>
                          <a:ea typeface="Verdana" panose="020B0604030504040204" pitchFamily="34" charset="0"/>
                          <a:cs typeface="Verdana" panose="020B0604030504040204" pitchFamily="34" charset="0"/>
                        </a:rPr>
                        <a:t>2021</a:t>
                      </a:r>
                    </a:p>
                  </a:txBody>
                  <a:tcPr>
                    <a:solidFill>
                      <a:schemeClr val="bg1">
                        <a:lumMod val="75000"/>
                      </a:schemeClr>
                    </a:solidFill>
                  </a:tcPr>
                </a:tc>
                <a:extLst>
                  <a:ext uri="{0D108BD9-81ED-4DB2-BD59-A6C34878D82A}">
                    <a16:rowId xmlns:a16="http://schemas.microsoft.com/office/drawing/2014/main" xmlns="" val="10001"/>
                  </a:ext>
                </a:extLst>
              </a:tr>
              <a:tr h="370840">
                <a:tc>
                  <a:txBody>
                    <a:bodyPr/>
                    <a:lstStyle/>
                    <a:p>
                      <a:r>
                        <a:rPr lang="de-CH" sz="1400" dirty="0">
                          <a:latin typeface="Verdana" panose="020B0604030504040204" pitchFamily="34" charset="0"/>
                          <a:ea typeface="Verdana" panose="020B0604030504040204" pitchFamily="34" charset="0"/>
                          <a:cs typeface="Verdana" panose="020B0604030504040204" pitchFamily="34" charset="0"/>
                        </a:rPr>
                        <a:t>Gewinn</a:t>
                      </a:r>
                      <a:r>
                        <a:rPr lang="de-CH" sz="1400" baseline="0" dirty="0">
                          <a:latin typeface="Verdana" panose="020B0604030504040204" pitchFamily="34" charset="0"/>
                          <a:ea typeface="Verdana" panose="020B0604030504040204" pitchFamily="34" charset="0"/>
                          <a:cs typeface="Verdana" panose="020B0604030504040204" pitchFamily="34" charset="0"/>
                        </a:rPr>
                        <a:t> (+) / Verlust (-) Erfolgsrechnung</a:t>
                      </a:r>
                      <a:endParaRPr lang="de-CH" sz="1400" dirty="0">
                        <a:latin typeface="Verdana" panose="020B0604030504040204" pitchFamily="34" charset="0"/>
                        <a:ea typeface="Verdana" panose="020B0604030504040204" pitchFamily="34" charset="0"/>
                        <a:cs typeface="Verdana" panose="020B0604030504040204" pitchFamily="34" charset="0"/>
                      </a:endParaRPr>
                    </a:p>
                  </a:txBody>
                  <a:tcPr>
                    <a:solidFill>
                      <a:schemeClr val="bg1">
                        <a:lumMod val="95000"/>
                      </a:schemeClr>
                    </a:solidFill>
                  </a:tcPr>
                </a:tc>
                <a:tc>
                  <a:txBody>
                    <a:bodyPr/>
                    <a:lstStyle/>
                    <a:p>
                      <a:pPr algn="r"/>
                      <a:r>
                        <a:rPr lang="de-CH" sz="1400" dirty="0">
                          <a:latin typeface="Verdana" panose="020B0604030504040204" pitchFamily="34" charset="0"/>
                          <a:ea typeface="Verdana" panose="020B0604030504040204" pitchFamily="34" charset="0"/>
                          <a:cs typeface="Verdana" panose="020B0604030504040204" pitchFamily="34" charset="0"/>
                        </a:rPr>
                        <a:t>-146</a:t>
                      </a:r>
                    </a:p>
                  </a:txBody>
                  <a:tcPr>
                    <a:solidFill>
                      <a:schemeClr val="bg1">
                        <a:lumMod val="95000"/>
                      </a:schemeClr>
                    </a:solidFill>
                  </a:tcPr>
                </a:tc>
                <a:tc>
                  <a:txBody>
                    <a:bodyPr/>
                    <a:lstStyle/>
                    <a:p>
                      <a:pPr algn="r"/>
                      <a:r>
                        <a:rPr lang="de-CH" sz="1400" dirty="0">
                          <a:latin typeface="Verdana" panose="020B0604030504040204" pitchFamily="34" charset="0"/>
                          <a:ea typeface="Verdana" panose="020B0604030504040204" pitchFamily="34" charset="0"/>
                          <a:cs typeface="Verdana" panose="020B0604030504040204" pitchFamily="34" charset="0"/>
                        </a:rPr>
                        <a:t>202</a:t>
                      </a:r>
                    </a:p>
                  </a:txBody>
                  <a:tcPr>
                    <a:solidFill>
                      <a:schemeClr val="bg1">
                        <a:lumMod val="95000"/>
                      </a:schemeClr>
                    </a:solidFill>
                  </a:tcPr>
                </a:tc>
                <a:tc>
                  <a:txBody>
                    <a:bodyPr/>
                    <a:lstStyle/>
                    <a:p>
                      <a:pPr algn="r"/>
                      <a:r>
                        <a:rPr lang="de-CH" sz="1400" dirty="0">
                          <a:latin typeface="Verdana" panose="020B0604030504040204" pitchFamily="34" charset="0"/>
                          <a:ea typeface="Verdana" panose="020B0604030504040204" pitchFamily="34" charset="0"/>
                          <a:cs typeface="Verdana" panose="020B0604030504040204" pitchFamily="34" charset="0"/>
                        </a:rPr>
                        <a:t>-65</a:t>
                      </a:r>
                    </a:p>
                  </a:txBody>
                  <a:tcPr>
                    <a:solidFill>
                      <a:schemeClr val="bg1">
                        <a:lumMod val="95000"/>
                      </a:schemeClr>
                    </a:solidFill>
                  </a:tcPr>
                </a:tc>
                <a:tc>
                  <a:txBody>
                    <a:bodyPr/>
                    <a:lstStyle/>
                    <a:p>
                      <a:pPr algn="r"/>
                      <a:r>
                        <a:rPr lang="de-CH" sz="1400" dirty="0">
                          <a:latin typeface="Verdana" panose="020B0604030504040204" pitchFamily="34" charset="0"/>
                          <a:ea typeface="Verdana" panose="020B0604030504040204" pitchFamily="34" charset="0"/>
                          <a:cs typeface="Verdana" panose="020B0604030504040204" pitchFamily="34" charset="0"/>
                        </a:rPr>
                        <a:t>2'651</a:t>
                      </a:r>
                    </a:p>
                  </a:txBody>
                  <a:tcPr>
                    <a:solidFill>
                      <a:schemeClr val="bg1">
                        <a:lumMod val="95000"/>
                      </a:schemeClr>
                    </a:solidFill>
                  </a:tcPr>
                </a:tc>
                <a:tc>
                  <a:txBody>
                    <a:bodyPr/>
                    <a:lstStyle/>
                    <a:p>
                      <a:pPr algn="r"/>
                      <a:r>
                        <a:rPr lang="de-CH" sz="1400" dirty="0">
                          <a:latin typeface="Verdana" panose="020B0604030504040204" pitchFamily="34" charset="0"/>
                          <a:ea typeface="Verdana" panose="020B0604030504040204" pitchFamily="34" charset="0"/>
                          <a:cs typeface="Verdana" panose="020B0604030504040204" pitchFamily="34" charset="0"/>
                        </a:rPr>
                        <a:t>1'298</a:t>
                      </a:r>
                    </a:p>
                  </a:txBody>
                  <a:tcPr>
                    <a:solidFill>
                      <a:schemeClr val="bg1">
                        <a:lumMod val="95000"/>
                      </a:schemeClr>
                    </a:solidFill>
                  </a:tcPr>
                </a:tc>
                <a:tc>
                  <a:txBody>
                    <a:bodyPr/>
                    <a:lstStyle/>
                    <a:p>
                      <a:pPr algn="r"/>
                      <a:r>
                        <a:rPr lang="de-CH" sz="1400" b="0" dirty="0">
                          <a:solidFill>
                            <a:srgbClr val="FF0000"/>
                          </a:solidFill>
                          <a:latin typeface="Verdana" panose="020B0604030504040204" pitchFamily="34" charset="0"/>
                          <a:ea typeface="Verdana" panose="020B0604030504040204" pitchFamily="34" charset="0"/>
                          <a:cs typeface="Verdana" panose="020B0604030504040204" pitchFamily="34" charset="0"/>
                        </a:rPr>
                        <a:t>181</a:t>
                      </a:r>
                    </a:p>
                  </a:txBody>
                  <a:tcPr>
                    <a:solidFill>
                      <a:schemeClr val="bg1">
                        <a:lumMod val="95000"/>
                      </a:schemeClr>
                    </a:solidFill>
                  </a:tcPr>
                </a:tc>
                <a:extLst>
                  <a:ext uri="{0D108BD9-81ED-4DB2-BD59-A6C34878D82A}">
                    <a16:rowId xmlns:a16="http://schemas.microsoft.com/office/drawing/2014/main" xmlns="" val="10002"/>
                  </a:ext>
                </a:extLst>
              </a:tr>
              <a:tr h="370840">
                <a:tc>
                  <a:txBody>
                    <a:bodyPr/>
                    <a:lstStyle/>
                    <a:p>
                      <a:r>
                        <a:rPr lang="de-CH" sz="1400" dirty="0">
                          <a:latin typeface="Verdana" panose="020B0604030504040204" pitchFamily="34" charset="0"/>
                          <a:ea typeface="Verdana" panose="020B0604030504040204" pitchFamily="34" charset="0"/>
                          <a:cs typeface="Verdana" panose="020B0604030504040204" pitchFamily="34" charset="0"/>
                        </a:rPr>
                        <a:t>+ Abschreibungen</a:t>
                      </a:r>
                    </a:p>
                  </a:txBody>
                  <a:tcPr>
                    <a:solidFill>
                      <a:schemeClr val="bg1">
                        <a:lumMod val="85000"/>
                      </a:schemeClr>
                    </a:solidFill>
                  </a:tcPr>
                </a:tc>
                <a:tc>
                  <a:txBody>
                    <a:bodyPr/>
                    <a:lstStyle/>
                    <a:p>
                      <a:pPr algn="r"/>
                      <a:r>
                        <a:rPr lang="de-CH" sz="1400" dirty="0">
                          <a:latin typeface="Verdana" panose="020B0604030504040204" pitchFamily="34" charset="0"/>
                          <a:ea typeface="Verdana" panose="020B0604030504040204" pitchFamily="34" charset="0"/>
                          <a:cs typeface="Verdana" panose="020B0604030504040204" pitchFamily="34" charset="0"/>
                        </a:rPr>
                        <a:t>3'214</a:t>
                      </a:r>
                    </a:p>
                  </a:txBody>
                  <a:tcPr>
                    <a:solidFill>
                      <a:schemeClr val="bg1">
                        <a:lumMod val="85000"/>
                      </a:schemeClr>
                    </a:solidFill>
                  </a:tcPr>
                </a:tc>
                <a:tc>
                  <a:txBody>
                    <a:bodyPr/>
                    <a:lstStyle/>
                    <a:p>
                      <a:pPr algn="r"/>
                      <a:r>
                        <a:rPr lang="de-CH" sz="1400" dirty="0">
                          <a:latin typeface="Verdana" panose="020B0604030504040204" pitchFamily="34" charset="0"/>
                          <a:ea typeface="Verdana" panose="020B0604030504040204" pitchFamily="34" charset="0"/>
                          <a:cs typeface="Verdana" panose="020B0604030504040204" pitchFamily="34" charset="0"/>
                        </a:rPr>
                        <a:t>3'448</a:t>
                      </a:r>
                    </a:p>
                  </a:txBody>
                  <a:tcPr>
                    <a:solidFill>
                      <a:schemeClr val="bg1">
                        <a:lumMod val="85000"/>
                      </a:schemeClr>
                    </a:solidFill>
                  </a:tcPr>
                </a:tc>
                <a:tc>
                  <a:txBody>
                    <a:bodyPr/>
                    <a:lstStyle/>
                    <a:p>
                      <a:pPr algn="r"/>
                      <a:r>
                        <a:rPr lang="de-CH" sz="1400" dirty="0">
                          <a:latin typeface="Verdana" panose="020B0604030504040204" pitchFamily="34" charset="0"/>
                          <a:ea typeface="Verdana" panose="020B0604030504040204" pitchFamily="34" charset="0"/>
                          <a:cs typeface="Verdana" panose="020B0604030504040204" pitchFamily="34" charset="0"/>
                        </a:rPr>
                        <a:t>3'564</a:t>
                      </a:r>
                    </a:p>
                  </a:txBody>
                  <a:tcPr>
                    <a:solidFill>
                      <a:schemeClr val="bg1">
                        <a:lumMod val="85000"/>
                      </a:schemeClr>
                    </a:solidFill>
                  </a:tcPr>
                </a:tc>
                <a:tc>
                  <a:txBody>
                    <a:bodyPr/>
                    <a:lstStyle/>
                    <a:p>
                      <a:pPr algn="r"/>
                      <a:r>
                        <a:rPr lang="de-CH" sz="1400" dirty="0">
                          <a:latin typeface="Verdana" panose="020B0604030504040204" pitchFamily="34" charset="0"/>
                          <a:ea typeface="Verdana" panose="020B0604030504040204" pitchFamily="34" charset="0"/>
                          <a:cs typeface="Verdana" panose="020B0604030504040204" pitchFamily="34" charset="0"/>
                        </a:rPr>
                        <a:t>1'585</a:t>
                      </a:r>
                    </a:p>
                  </a:txBody>
                  <a:tcPr>
                    <a:solidFill>
                      <a:schemeClr val="bg1">
                        <a:lumMod val="85000"/>
                      </a:schemeClr>
                    </a:solidFill>
                  </a:tcPr>
                </a:tc>
                <a:tc>
                  <a:txBody>
                    <a:bodyPr/>
                    <a:lstStyle/>
                    <a:p>
                      <a:pPr algn="r"/>
                      <a:r>
                        <a:rPr lang="de-CH" sz="1400" dirty="0">
                          <a:latin typeface="Verdana" panose="020B0604030504040204" pitchFamily="34" charset="0"/>
                          <a:ea typeface="Verdana" panose="020B0604030504040204" pitchFamily="34" charset="0"/>
                          <a:cs typeface="Verdana" panose="020B0604030504040204" pitchFamily="34" charset="0"/>
                        </a:rPr>
                        <a:t>1'693</a:t>
                      </a:r>
                    </a:p>
                  </a:txBody>
                  <a:tcPr>
                    <a:solidFill>
                      <a:schemeClr val="bg1">
                        <a:lumMod val="85000"/>
                      </a:schemeClr>
                    </a:solidFill>
                  </a:tcPr>
                </a:tc>
                <a:tc>
                  <a:txBody>
                    <a:bodyPr/>
                    <a:lstStyle/>
                    <a:p>
                      <a:pPr algn="r"/>
                      <a:r>
                        <a:rPr lang="de-CH" sz="1400" dirty="0">
                          <a:latin typeface="Verdana" panose="020B0604030504040204" pitchFamily="34" charset="0"/>
                          <a:ea typeface="Verdana" panose="020B0604030504040204" pitchFamily="34" charset="0"/>
                          <a:cs typeface="Verdana" panose="020B0604030504040204" pitchFamily="34" charset="0"/>
                        </a:rPr>
                        <a:t>1'723</a:t>
                      </a:r>
                    </a:p>
                  </a:txBody>
                  <a:tcPr>
                    <a:solidFill>
                      <a:schemeClr val="bg1">
                        <a:lumMod val="85000"/>
                      </a:schemeClr>
                    </a:solidFill>
                  </a:tcPr>
                </a:tc>
                <a:extLst>
                  <a:ext uri="{0D108BD9-81ED-4DB2-BD59-A6C34878D82A}">
                    <a16:rowId xmlns:a16="http://schemas.microsoft.com/office/drawing/2014/main" xmlns="" val="10003"/>
                  </a:ext>
                </a:extLst>
              </a:tr>
              <a:tr h="370840">
                <a:tc>
                  <a:txBody>
                    <a:bodyPr/>
                    <a:lstStyle/>
                    <a:p>
                      <a:r>
                        <a:rPr lang="de-CH" sz="1400" dirty="0">
                          <a:latin typeface="Verdana" panose="020B0604030504040204" pitchFamily="34" charset="0"/>
                          <a:ea typeface="Verdana" panose="020B0604030504040204" pitchFamily="34" charset="0"/>
                          <a:cs typeface="Verdana" panose="020B0604030504040204" pitchFamily="34" charset="0"/>
                        </a:rPr>
                        <a:t>+/- Einlagen/Entnahmen</a:t>
                      </a:r>
                      <a:r>
                        <a:rPr lang="de-CH" sz="1400" baseline="0" dirty="0">
                          <a:latin typeface="Verdana" panose="020B0604030504040204" pitchFamily="34" charset="0"/>
                          <a:ea typeface="Verdana" panose="020B0604030504040204" pitchFamily="34" charset="0"/>
                          <a:cs typeface="Verdana" panose="020B0604030504040204" pitchFamily="34" charset="0"/>
                        </a:rPr>
                        <a:t> EK-Fonds</a:t>
                      </a:r>
                      <a:endParaRPr lang="de-CH" sz="1400" dirty="0">
                        <a:latin typeface="Verdana" panose="020B0604030504040204" pitchFamily="34" charset="0"/>
                        <a:ea typeface="Verdana" panose="020B0604030504040204" pitchFamily="34" charset="0"/>
                        <a:cs typeface="Verdana" panose="020B0604030504040204" pitchFamily="34" charset="0"/>
                      </a:endParaRPr>
                    </a:p>
                  </a:txBody>
                  <a:tcPr>
                    <a:solidFill>
                      <a:schemeClr val="bg1">
                        <a:lumMod val="95000"/>
                      </a:schemeClr>
                    </a:solidFill>
                  </a:tcPr>
                </a:tc>
                <a:tc>
                  <a:txBody>
                    <a:bodyPr/>
                    <a:lstStyle/>
                    <a:p>
                      <a:pPr algn="r"/>
                      <a:r>
                        <a:rPr lang="de-CH" sz="1400" dirty="0">
                          <a:latin typeface="Verdana" panose="020B0604030504040204" pitchFamily="34" charset="0"/>
                          <a:ea typeface="Verdana" panose="020B0604030504040204" pitchFamily="34" charset="0"/>
                          <a:cs typeface="Verdana" panose="020B0604030504040204" pitchFamily="34" charset="0"/>
                        </a:rPr>
                        <a:t>1'851</a:t>
                      </a:r>
                    </a:p>
                  </a:txBody>
                  <a:tcPr>
                    <a:solidFill>
                      <a:schemeClr val="bg1">
                        <a:lumMod val="95000"/>
                      </a:schemeClr>
                    </a:solidFill>
                  </a:tcPr>
                </a:tc>
                <a:tc>
                  <a:txBody>
                    <a:bodyPr/>
                    <a:lstStyle/>
                    <a:p>
                      <a:pPr algn="r"/>
                      <a:r>
                        <a:rPr lang="de-CH" sz="1400" dirty="0">
                          <a:latin typeface="Verdana" panose="020B0604030504040204" pitchFamily="34" charset="0"/>
                          <a:ea typeface="Verdana" panose="020B0604030504040204" pitchFamily="34" charset="0"/>
                          <a:cs typeface="Verdana" panose="020B0604030504040204" pitchFamily="34" charset="0"/>
                        </a:rPr>
                        <a:t>1'044</a:t>
                      </a:r>
                    </a:p>
                  </a:txBody>
                  <a:tcPr>
                    <a:solidFill>
                      <a:schemeClr val="bg1">
                        <a:lumMod val="95000"/>
                      </a:schemeClr>
                    </a:solidFill>
                  </a:tcPr>
                </a:tc>
                <a:tc>
                  <a:txBody>
                    <a:bodyPr/>
                    <a:lstStyle/>
                    <a:p>
                      <a:pPr algn="r"/>
                      <a:r>
                        <a:rPr lang="de-CH" sz="1400" dirty="0">
                          <a:latin typeface="Verdana" panose="020B0604030504040204" pitchFamily="34" charset="0"/>
                          <a:ea typeface="Verdana" panose="020B0604030504040204" pitchFamily="34" charset="0"/>
                          <a:cs typeface="Verdana" panose="020B0604030504040204" pitchFamily="34" charset="0"/>
                        </a:rPr>
                        <a:t>484</a:t>
                      </a:r>
                    </a:p>
                  </a:txBody>
                  <a:tcPr>
                    <a:solidFill>
                      <a:schemeClr val="bg1">
                        <a:lumMod val="95000"/>
                      </a:schemeClr>
                    </a:solidFill>
                  </a:tcPr>
                </a:tc>
                <a:tc>
                  <a:txBody>
                    <a:bodyPr/>
                    <a:lstStyle/>
                    <a:p>
                      <a:pPr algn="r"/>
                      <a:r>
                        <a:rPr lang="de-CH" sz="1400" dirty="0">
                          <a:latin typeface="Verdana" panose="020B0604030504040204" pitchFamily="34" charset="0"/>
                          <a:ea typeface="Verdana" panose="020B0604030504040204" pitchFamily="34" charset="0"/>
                          <a:cs typeface="Verdana" panose="020B0604030504040204" pitchFamily="34" charset="0"/>
                        </a:rPr>
                        <a:t>1'231</a:t>
                      </a:r>
                    </a:p>
                  </a:txBody>
                  <a:tcPr>
                    <a:solidFill>
                      <a:schemeClr val="bg1">
                        <a:lumMod val="95000"/>
                      </a:schemeClr>
                    </a:solidFill>
                  </a:tcPr>
                </a:tc>
                <a:tc>
                  <a:txBody>
                    <a:bodyPr/>
                    <a:lstStyle/>
                    <a:p>
                      <a:pPr algn="r"/>
                      <a:r>
                        <a:rPr lang="de-CH" sz="1400" dirty="0">
                          <a:latin typeface="Verdana" panose="020B0604030504040204" pitchFamily="34" charset="0"/>
                          <a:ea typeface="Verdana" panose="020B0604030504040204" pitchFamily="34" charset="0"/>
                          <a:cs typeface="Verdana" panose="020B0604030504040204" pitchFamily="34" charset="0"/>
                        </a:rPr>
                        <a:t>560</a:t>
                      </a:r>
                    </a:p>
                  </a:txBody>
                  <a:tcPr>
                    <a:solidFill>
                      <a:schemeClr val="bg1">
                        <a:lumMod val="95000"/>
                      </a:schemeClr>
                    </a:solidFill>
                  </a:tcPr>
                </a:tc>
                <a:tc>
                  <a:txBody>
                    <a:bodyPr/>
                    <a:lstStyle/>
                    <a:p>
                      <a:pPr algn="r"/>
                      <a:r>
                        <a:rPr lang="de-CH" sz="1400" dirty="0">
                          <a:latin typeface="Verdana" panose="020B0604030504040204" pitchFamily="34" charset="0"/>
                          <a:ea typeface="Verdana" panose="020B0604030504040204" pitchFamily="34" charset="0"/>
                          <a:cs typeface="Verdana" panose="020B0604030504040204" pitchFamily="34" charset="0"/>
                        </a:rPr>
                        <a:t>736</a:t>
                      </a:r>
                    </a:p>
                  </a:txBody>
                  <a:tcPr>
                    <a:solidFill>
                      <a:schemeClr val="bg1">
                        <a:lumMod val="95000"/>
                      </a:schemeClr>
                    </a:solidFill>
                  </a:tcPr>
                </a:tc>
                <a:extLst>
                  <a:ext uri="{0D108BD9-81ED-4DB2-BD59-A6C34878D82A}">
                    <a16:rowId xmlns:a16="http://schemas.microsoft.com/office/drawing/2014/main" xmlns="" val="10004"/>
                  </a:ext>
                </a:extLst>
              </a:tr>
              <a:tr h="370840">
                <a:tc>
                  <a:txBody>
                    <a:bodyPr/>
                    <a:lstStyle/>
                    <a:p>
                      <a:r>
                        <a:rPr lang="de-CH" sz="1400" b="1" dirty="0">
                          <a:latin typeface="Verdana" panose="020B0604030504040204" pitchFamily="34" charset="0"/>
                          <a:ea typeface="Verdana" panose="020B0604030504040204" pitchFamily="34" charset="0"/>
                          <a:cs typeface="Verdana" panose="020B0604030504040204" pitchFamily="34" charset="0"/>
                        </a:rPr>
                        <a:t>=  Selbstfinanzierung</a:t>
                      </a:r>
                    </a:p>
                  </a:txBody>
                  <a:tcPr>
                    <a:solidFill>
                      <a:schemeClr val="bg1">
                        <a:lumMod val="85000"/>
                      </a:schemeClr>
                    </a:solidFill>
                  </a:tcPr>
                </a:tc>
                <a:tc>
                  <a:txBody>
                    <a:bodyPr/>
                    <a:lstStyle/>
                    <a:p>
                      <a:pPr algn="r"/>
                      <a:r>
                        <a:rPr lang="de-CH" sz="1400" b="1" dirty="0">
                          <a:latin typeface="Verdana" panose="020B0604030504040204" pitchFamily="34" charset="0"/>
                          <a:ea typeface="Verdana" panose="020B0604030504040204" pitchFamily="34" charset="0"/>
                          <a:cs typeface="Verdana" panose="020B0604030504040204" pitchFamily="34" charset="0"/>
                        </a:rPr>
                        <a:t>4'919</a:t>
                      </a:r>
                    </a:p>
                  </a:txBody>
                  <a:tcPr>
                    <a:solidFill>
                      <a:schemeClr val="bg1">
                        <a:lumMod val="85000"/>
                      </a:schemeClr>
                    </a:solidFill>
                  </a:tcPr>
                </a:tc>
                <a:tc>
                  <a:txBody>
                    <a:bodyPr/>
                    <a:lstStyle/>
                    <a:p>
                      <a:pPr algn="r"/>
                      <a:r>
                        <a:rPr lang="de-CH" sz="1400" b="1" dirty="0">
                          <a:latin typeface="Verdana" panose="020B0604030504040204" pitchFamily="34" charset="0"/>
                          <a:ea typeface="Verdana" panose="020B0604030504040204" pitchFamily="34" charset="0"/>
                          <a:cs typeface="Verdana" panose="020B0604030504040204" pitchFamily="34" charset="0"/>
                        </a:rPr>
                        <a:t>4'704</a:t>
                      </a:r>
                    </a:p>
                  </a:txBody>
                  <a:tcPr>
                    <a:solidFill>
                      <a:schemeClr val="bg1">
                        <a:lumMod val="85000"/>
                      </a:schemeClr>
                    </a:solidFill>
                  </a:tcPr>
                </a:tc>
                <a:tc>
                  <a:txBody>
                    <a:bodyPr/>
                    <a:lstStyle/>
                    <a:p>
                      <a:pPr algn="r"/>
                      <a:r>
                        <a:rPr lang="de-CH" sz="1400" b="1" dirty="0">
                          <a:latin typeface="Verdana" panose="020B0604030504040204" pitchFamily="34" charset="0"/>
                          <a:ea typeface="Verdana" panose="020B0604030504040204" pitchFamily="34" charset="0"/>
                          <a:cs typeface="Verdana" panose="020B0604030504040204" pitchFamily="34" charset="0"/>
                        </a:rPr>
                        <a:t>3'983</a:t>
                      </a:r>
                    </a:p>
                  </a:txBody>
                  <a:tcPr>
                    <a:solidFill>
                      <a:schemeClr val="bg1">
                        <a:lumMod val="85000"/>
                      </a:schemeClr>
                    </a:solidFill>
                  </a:tcPr>
                </a:tc>
                <a:tc>
                  <a:txBody>
                    <a:bodyPr/>
                    <a:lstStyle/>
                    <a:p>
                      <a:pPr algn="r"/>
                      <a:r>
                        <a:rPr lang="de-CH" sz="1400" b="1" dirty="0">
                          <a:latin typeface="Verdana" panose="020B0604030504040204" pitchFamily="34" charset="0"/>
                          <a:ea typeface="Verdana" panose="020B0604030504040204" pitchFamily="34" charset="0"/>
                          <a:cs typeface="Verdana" panose="020B0604030504040204" pitchFamily="34" charset="0"/>
                        </a:rPr>
                        <a:t>5'467</a:t>
                      </a:r>
                    </a:p>
                  </a:txBody>
                  <a:tcPr>
                    <a:solidFill>
                      <a:schemeClr val="bg1">
                        <a:lumMod val="85000"/>
                      </a:schemeClr>
                    </a:solidFill>
                  </a:tcPr>
                </a:tc>
                <a:tc>
                  <a:txBody>
                    <a:bodyPr/>
                    <a:lstStyle/>
                    <a:p>
                      <a:pPr algn="r"/>
                      <a:r>
                        <a:rPr lang="de-CH" sz="1400" b="1" dirty="0">
                          <a:latin typeface="Verdana" panose="020B0604030504040204" pitchFamily="34" charset="0"/>
                          <a:ea typeface="Verdana" panose="020B0604030504040204" pitchFamily="34" charset="0"/>
                          <a:cs typeface="Verdana" panose="020B0604030504040204" pitchFamily="34" charset="0"/>
                        </a:rPr>
                        <a:t>3'551</a:t>
                      </a:r>
                    </a:p>
                  </a:txBody>
                  <a:tcPr>
                    <a:solidFill>
                      <a:schemeClr val="bg1">
                        <a:lumMod val="85000"/>
                      </a:schemeClr>
                    </a:solidFill>
                  </a:tcPr>
                </a:tc>
                <a:tc>
                  <a:txBody>
                    <a:bodyPr/>
                    <a:lstStyle/>
                    <a:p>
                      <a:pPr algn="r"/>
                      <a:r>
                        <a:rPr lang="de-CH" sz="1400" b="1" dirty="0">
                          <a:latin typeface="Verdana" panose="020B0604030504040204" pitchFamily="34" charset="0"/>
                          <a:ea typeface="Verdana" panose="020B0604030504040204" pitchFamily="34" charset="0"/>
                          <a:cs typeface="Verdana" panose="020B0604030504040204" pitchFamily="34" charset="0"/>
                        </a:rPr>
                        <a:t>2'640</a:t>
                      </a:r>
                    </a:p>
                  </a:txBody>
                  <a:tcPr>
                    <a:solidFill>
                      <a:schemeClr val="bg1">
                        <a:lumMod val="85000"/>
                      </a:schemeClr>
                    </a:solidFill>
                  </a:tcPr>
                </a:tc>
                <a:extLst>
                  <a:ext uri="{0D108BD9-81ED-4DB2-BD59-A6C34878D82A}">
                    <a16:rowId xmlns:a16="http://schemas.microsoft.com/office/drawing/2014/main" xmlns="" val="10005"/>
                  </a:ext>
                </a:extLst>
              </a:tr>
              <a:tr h="136391">
                <a:tc>
                  <a:txBody>
                    <a:bodyPr/>
                    <a:lstStyle/>
                    <a:p>
                      <a:endParaRPr lang="de-CH" sz="1400" dirty="0">
                        <a:latin typeface="Verdana" panose="020B0604030504040204" pitchFamily="34" charset="0"/>
                        <a:ea typeface="Verdana" panose="020B0604030504040204" pitchFamily="34" charset="0"/>
                        <a:cs typeface="Verdana" panose="020B0604030504040204" pitchFamily="34" charset="0"/>
                      </a:endParaRPr>
                    </a:p>
                  </a:txBody>
                  <a:tcPr>
                    <a:solidFill>
                      <a:schemeClr val="bg1"/>
                    </a:solidFill>
                  </a:tcPr>
                </a:tc>
                <a:tc>
                  <a:txBody>
                    <a:bodyPr/>
                    <a:lstStyle/>
                    <a:p>
                      <a:pPr algn="r"/>
                      <a:endParaRPr lang="de-CH" sz="1400" dirty="0">
                        <a:latin typeface="Verdana" panose="020B0604030504040204" pitchFamily="34" charset="0"/>
                        <a:ea typeface="Verdana" panose="020B0604030504040204" pitchFamily="34" charset="0"/>
                        <a:cs typeface="Verdana" panose="020B0604030504040204" pitchFamily="34" charset="0"/>
                      </a:endParaRPr>
                    </a:p>
                  </a:txBody>
                  <a:tcPr>
                    <a:solidFill>
                      <a:schemeClr val="bg1"/>
                    </a:solidFill>
                  </a:tcPr>
                </a:tc>
                <a:tc>
                  <a:txBody>
                    <a:bodyPr/>
                    <a:lstStyle/>
                    <a:p>
                      <a:pPr algn="r"/>
                      <a:endParaRPr lang="de-CH" sz="1400" dirty="0">
                        <a:latin typeface="Verdana" panose="020B0604030504040204" pitchFamily="34" charset="0"/>
                        <a:ea typeface="Verdana" panose="020B0604030504040204" pitchFamily="34" charset="0"/>
                        <a:cs typeface="Verdana" panose="020B0604030504040204" pitchFamily="34" charset="0"/>
                      </a:endParaRPr>
                    </a:p>
                  </a:txBody>
                  <a:tcPr>
                    <a:solidFill>
                      <a:schemeClr val="bg1"/>
                    </a:solidFill>
                  </a:tcPr>
                </a:tc>
                <a:tc>
                  <a:txBody>
                    <a:bodyPr/>
                    <a:lstStyle/>
                    <a:p>
                      <a:pPr algn="r"/>
                      <a:endParaRPr lang="de-CH" sz="1400" dirty="0">
                        <a:latin typeface="Verdana" panose="020B0604030504040204" pitchFamily="34" charset="0"/>
                        <a:ea typeface="Verdana" panose="020B0604030504040204" pitchFamily="34" charset="0"/>
                        <a:cs typeface="Verdana" panose="020B0604030504040204" pitchFamily="34" charset="0"/>
                      </a:endParaRPr>
                    </a:p>
                  </a:txBody>
                  <a:tcPr>
                    <a:solidFill>
                      <a:schemeClr val="bg1"/>
                    </a:solidFill>
                  </a:tcPr>
                </a:tc>
                <a:tc>
                  <a:txBody>
                    <a:bodyPr/>
                    <a:lstStyle/>
                    <a:p>
                      <a:pPr algn="r"/>
                      <a:endParaRPr lang="de-CH" sz="1400" dirty="0">
                        <a:latin typeface="Verdana" panose="020B0604030504040204" pitchFamily="34" charset="0"/>
                        <a:ea typeface="Verdana" panose="020B0604030504040204" pitchFamily="34" charset="0"/>
                        <a:cs typeface="Verdana" panose="020B0604030504040204" pitchFamily="34" charset="0"/>
                      </a:endParaRPr>
                    </a:p>
                  </a:txBody>
                  <a:tcPr>
                    <a:solidFill>
                      <a:schemeClr val="bg1"/>
                    </a:solidFill>
                  </a:tcPr>
                </a:tc>
                <a:tc>
                  <a:txBody>
                    <a:bodyPr/>
                    <a:lstStyle/>
                    <a:p>
                      <a:pPr algn="r"/>
                      <a:endParaRPr lang="de-CH" sz="1400" dirty="0">
                        <a:latin typeface="Verdana" panose="020B0604030504040204" pitchFamily="34" charset="0"/>
                        <a:ea typeface="Verdana" panose="020B0604030504040204" pitchFamily="34" charset="0"/>
                        <a:cs typeface="Verdana" panose="020B0604030504040204" pitchFamily="34" charset="0"/>
                      </a:endParaRPr>
                    </a:p>
                  </a:txBody>
                  <a:tcPr>
                    <a:solidFill>
                      <a:schemeClr val="bg1"/>
                    </a:solidFill>
                  </a:tcPr>
                </a:tc>
                <a:tc>
                  <a:txBody>
                    <a:bodyPr/>
                    <a:lstStyle/>
                    <a:p>
                      <a:pPr algn="r"/>
                      <a:endParaRPr lang="de-CH" sz="1400" dirty="0">
                        <a:latin typeface="Verdana" panose="020B0604030504040204" pitchFamily="34" charset="0"/>
                        <a:ea typeface="Verdana" panose="020B0604030504040204" pitchFamily="34" charset="0"/>
                        <a:cs typeface="Verdana" panose="020B0604030504040204" pitchFamily="34" charset="0"/>
                      </a:endParaRPr>
                    </a:p>
                  </a:txBody>
                  <a:tcPr>
                    <a:solidFill>
                      <a:schemeClr val="bg1"/>
                    </a:solidFill>
                  </a:tcPr>
                </a:tc>
                <a:extLst>
                  <a:ext uri="{0D108BD9-81ED-4DB2-BD59-A6C34878D82A}">
                    <a16:rowId xmlns:a16="http://schemas.microsoft.com/office/drawing/2014/main" xmlns="" val="10006"/>
                  </a:ext>
                </a:extLst>
              </a:tr>
              <a:tr h="370840">
                <a:tc>
                  <a:txBody>
                    <a:bodyPr/>
                    <a:lstStyle/>
                    <a:p>
                      <a:r>
                        <a:rPr lang="de-CH" sz="1400" dirty="0">
                          <a:latin typeface="Verdana" panose="020B0604030504040204" pitchFamily="34" charset="0"/>
                          <a:ea typeface="Verdana" panose="020B0604030504040204" pitchFamily="34" charset="0"/>
                          <a:cs typeface="Verdana" panose="020B0604030504040204" pitchFamily="34" charset="0"/>
                        </a:rPr>
                        <a:t>Nettoinvestitionen</a:t>
                      </a:r>
                    </a:p>
                  </a:txBody>
                  <a:tcPr>
                    <a:solidFill>
                      <a:schemeClr val="bg1">
                        <a:lumMod val="85000"/>
                      </a:schemeClr>
                    </a:solidFill>
                  </a:tcPr>
                </a:tc>
                <a:tc>
                  <a:txBody>
                    <a:bodyPr/>
                    <a:lstStyle/>
                    <a:p>
                      <a:pPr algn="r"/>
                      <a:r>
                        <a:rPr lang="de-CH" sz="1400" dirty="0">
                          <a:latin typeface="Verdana" panose="020B0604030504040204" pitchFamily="34" charset="0"/>
                          <a:ea typeface="Verdana" panose="020B0604030504040204" pitchFamily="34" charset="0"/>
                          <a:cs typeface="Verdana" panose="020B0604030504040204" pitchFamily="34" charset="0"/>
                        </a:rPr>
                        <a:t>2'838</a:t>
                      </a:r>
                    </a:p>
                  </a:txBody>
                  <a:tcPr>
                    <a:solidFill>
                      <a:schemeClr val="bg1">
                        <a:lumMod val="85000"/>
                      </a:schemeClr>
                    </a:solidFill>
                  </a:tcPr>
                </a:tc>
                <a:tc>
                  <a:txBody>
                    <a:bodyPr/>
                    <a:lstStyle/>
                    <a:p>
                      <a:pPr algn="r"/>
                      <a:r>
                        <a:rPr lang="de-CH" sz="1400" dirty="0">
                          <a:latin typeface="Verdana" panose="020B0604030504040204" pitchFamily="34" charset="0"/>
                          <a:ea typeface="Verdana" panose="020B0604030504040204" pitchFamily="34" charset="0"/>
                          <a:cs typeface="Verdana" panose="020B0604030504040204" pitchFamily="34" charset="0"/>
                        </a:rPr>
                        <a:t>3'525</a:t>
                      </a:r>
                    </a:p>
                  </a:txBody>
                  <a:tcPr>
                    <a:solidFill>
                      <a:schemeClr val="bg1">
                        <a:lumMod val="85000"/>
                      </a:schemeClr>
                    </a:solidFill>
                  </a:tcPr>
                </a:tc>
                <a:tc>
                  <a:txBody>
                    <a:bodyPr/>
                    <a:lstStyle/>
                    <a:p>
                      <a:pPr algn="r"/>
                      <a:r>
                        <a:rPr lang="de-CH" sz="1400" dirty="0">
                          <a:latin typeface="Verdana" panose="020B0604030504040204" pitchFamily="34" charset="0"/>
                          <a:ea typeface="Verdana" panose="020B0604030504040204" pitchFamily="34" charset="0"/>
                          <a:cs typeface="Verdana" panose="020B0604030504040204" pitchFamily="34" charset="0"/>
                        </a:rPr>
                        <a:t>4'214</a:t>
                      </a:r>
                    </a:p>
                  </a:txBody>
                  <a:tcPr>
                    <a:solidFill>
                      <a:schemeClr val="bg1">
                        <a:lumMod val="85000"/>
                      </a:schemeClr>
                    </a:solidFill>
                  </a:tcPr>
                </a:tc>
                <a:tc>
                  <a:txBody>
                    <a:bodyPr/>
                    <a:lstStyle/>
                    <a:p>
                      <a:pPr algn="r"/>
                      <a:r>
                        <a:rPr lang="de-CH" sz="1400" dirty="0">
                          <a:solidFill>
                            <a:schemeClr val="tx1"/>
                          </a:solidFill>
                          <a:latin typeface="Verdana" panose="020B0604030504040204" pitchFamily="34" charset="0"/>
                          <a:ea typeface="Verdana" panose="020B0604030504040204" pitchFamily="34" charset="0"/>
                          <a:cs typeface="Verdana" panose="020B0604030504040204" pitchFamily="34" charset="0"/>
                        </a:rPr>
                        <a:t>3'177</a:t>
                      </a:r>
                    </a:p>
                  </a:txBody>
                  <a:tcPr>
                    <a:solidFill>
                      <a:schemeClr val="bg1">
                        <a:lumMod val="85000"/>
                      </a:schemeClr>
                    </a:solidFill>
                  </a:tcPr>
                </a:tc>
                <a:tc>
                  <a:txBody>
                    <a:bodyPr/>
                    <a:lstStyle/>
                    <a:p>
                      <a:pPr algn="r"/>
                      <a:r>
                        <a:rPr lang="de-CH" sz="1400" dirty="0">
                          <a:latin typeface="Verdana" panose="020B0604030504040204" pitchFamily="34" charset="0"/>
                          <a:ea typeface="Verdana" panose="020B0604030504040204" pitchFamily="34" charset="0"/>
                          <a:cs typeface="Verdana" panose="020B0604030504040204" pitchFamily="34" charset="0"/>
                        </a:rPr>
                        <a:t>6'107</a:t>
                      </a:r>
                    </a:p>
                  </a:txBody>
                  <a:tcPr>
                    <a:solidFill>
                      <a:schemeClr val="bg1">
                        <a:lumMod val="85000"/>
                      </a:schemeClr>
                    </a:solidFill>
                  </a:tcPr>
                </a:tc>
                <a:tc>
                  <a:txBody>
                    <a:bodyPr/>
                    <a:lstStyle/>
                    <a:p>
                      <a:pPr algn="r"/>
                      <a:r>
                        <a:rPr lang="de-CH" sz="1400" dirty="0">
                          <a:latin typeface="Verdana" panose="020B0604030504040204" pitchFamily="34" charset="0"/>
                          <a:ea typeface="Verdana" panose="020B0604030504040204" pitchFamily="34" charset="0"/>
                          <a:cs typeface="Verdana" panose="020B0604030504040204" pitchFamily="34" charset="0"/>
                        </a:rPr>
                        <a:t>6'792</a:t>
                      </a:r>
                    </a:p>
                  </a:txBody>
                  <a:tcPr>
                    <a:solidFill>
                      <a:schemeClr val="bg1">
                        <a:lumMod val="85000"/>
                      </a:schemeClr>
                    </a:solidFill>
                  </a:tcPr>
                </a:tc>
                <a:extLst>
                  <a:ext uri="{0D108BD9-81ED-4DB2-BD59-A6C34878D82A}">
                    <a16:rowId xmlns:a16="http://schemas.microsoft.com/office/drawing/2014/main" xmlns="" val="10007"/>
                  </a:ext>
                </a:extLst>
              </a:tr>
              <a:tr h="370840">
                <a:tc>
                  <a:txBody>
                    <a:bodyPr/>
                    <a:lstStyle/>
                    <a:p>
                      <a:r>
                        <a:rPr lang="de-CH" sz="1400" dirty="0">
                          <a:latin typeface="Verdana" panose="020B0604030504040204" pitchFamily="34" charset="0"/>
                          <a:ea typeface="Verdana" panose="020B0604030504040204" pitchFamily="34" charset="0"/>
                          <a:cs typeface="Verdana" panose="020B0604030504040204" pitchFamily="34" charset="0"/>
                        </a:rPr>
                        <a:t>Finanzierungsüberschuss (+) / -</a:t>
                      </a:r>
                      <a:r>
                        <a:rPr lang="de-CH" sz="1400" dirty="0" err="1">
                          <a:latin typeface="Verdana" panose="020B0604030504040204" pitchFamily="34" charset="0"/>
                          <a:ea typeface="Verdana" panose="020B0604030504040204" pitchFamily="34" charset="0"/>
                          <a:cs typeface="Verdana" panose="020B0604030504040204" pitchFamily="34" charset="0"/>
                        </a:rPr>
                        <a:t>fehlbetrag</a:t>
                      </a:r>
                      <a:r>
                        <a:rPr lang="de-CH" sz="1400" dirty="0">
                          <a:latin typeface="Verdana" panose="020B0604030504040204" pitchFamily="34" charset="0"/>
                          <a:ea typeface="Verdana" panose="020B0604030504040204" pitchFamily="34" charset="0"/>
                          <a:cs typeface="Verdana" panose="020B0604030504040204" pitchFamily="34" charset="0"/>
                        </a:rPr>
                        <a:t> (-)</a:t>
                      </a:r>
                    </a:p>
                  </a:txBody>
                  <a:tcPr>
                    <a:solidFill>
                      <a:schemeClr val="bg1">
                        <a:lumMod val="95000"/>
                      </a:schemeClr>
                    </a:solidFill>
                  </a:tcPr>
                </a:tc>
                <a:tc>
                  <a:txBody>
                    <a:bodyPr/>
                    <a:lstStyle/>
                    <a:p>
                      <a:pPr algn="r"/>
                      <a:r>
                        <a:rPr lang="de-CH" sz="1400" dirty="0">
                          <a:latin typeface="Verdana" panose="020B0604030504040204" pitchFamily="34" charset="0"/>
                          <a:ea typeface="Verdana" panose="020B0604030504040204" pitchFamily="34" charset="0"/>
                          <a:cs typeface="Verdana" panose="020B0604030504040204" pitchFamily="34" charset="0"/>
                        </a:rPr>
                        <a:t>2'081</a:t>
                      </a:r>
                    </a:p>
                  </a:txBody>
                  <a:tcPr>
                    <a:solidFill>
                      <a:schemeClr val="bg1">
                        <a:lumMod val="95000"/>
                      </a:schemeClr>
                    </a:solidFill>
                  </a:tcPr>
                </a:tc>
                <a:tc>
                  <a:txBody>
                    <a:bodyPr/>
                    <a:lstStyle/>
                    <a:p>
                      <a:pPr algn="r"/>
                      <a:r>
                        <a:rPr lang="de-CH" sz="1400" dirty="0">
                          <a:latin typeface="Verdana" panose="020B0604030504040204" pitchFamily="34" charset="0"/>
                          <a:ea typeface="Verdana" panose="020B0604030504040204" pitchFamily="34" charset="0"/>
                          <a:cs typeface="Verdana" panose="020B0604030504040204" pitchFamily="34" charset="0"/>
                        </a:rPr>
                        <a:t>1'179</a:t>
                      </a:r>
                    </a:p>
                  </a:txBody>
                  <a:tcPr>
                    <a:solidFill>
                      <a:schemeClr val="bg1">
                        <a:lumMod val="95000"/>
                      </a:schemeClr>
                    </a:solidFill>
                  </a:tcPr>
                </a:tc>
                <a:tc>
                  <a:txBody>
                    <a:bodyPr/>
                    <a:lstStyle/>
                    <a:p>
                      <a:pPr algn="r"/>
                      <a:r>
                        <a:rPr lang="de-CH" sz="1400" dirty="0">
                          <a:latin typeface="Verdana" panose="020B0604030504040204" pitchFamily="34" charset="0"/>
                          <a:ea typeface="Verdana" panose="020B0604030504040204" pitchFamily="34" charset="0"/>
                          <a:cs typeface="Verdana" panose="020B0604030504040204" pitchFamily="34" charset="0"/>
                        </a:rPr>
                        <a:t>-231</a:t>
                      </a:r>
                    </a:p>
                  </a:txBody>
                  <a:tcPr>
                    <a:solidFill>
                      <a:schemeClr val="bg1">
                        <a:lumMod val="95000"/>
                      </a:schemeClr>
                    </a:solidFill>
                  </a:tcPr>
                </a:tc>
                <a:tc>
                  <a:txBody>
                    <a:bodyPr/>
                    <a:lstStyle/>
                    <a:p>
                      <a:pPr algn="r"/>
                      <a:r>
                        <a:rPr lang="de-CH" sz="1400" dirty="0">
                          <a:solidFill>
                            <a:schemeClr val="tx1"/>
                          </a:solidFill>
                          <a:latin typeface="Verdana" panose="020B0604030504040204" pitchFamily="34" charset="0"/>
                          <a:ea typeface="Verdana" panose="020B0604030504040204" pitchFamily="34" charset="0"/>
                          <a:cs typeface="Verdana" panose="020B0604030504040204" pitchFamily="34" charset="0"/>
                        </a:rPr>
                        <a:t>2'290</a:t>
                      </a:r>
                    </a:p>
                  </a:txBody>
                  <a:tcPr>
                    <a:solidFill>
                      <a:schemeClr val="bg1">
                        <a:lumMod val="95000"/>
                      </a:schemeClr>
                    </a:solidFill>
                  </a:tcPr>
                </a:tc>
                <a:tc>
                  <a:txBody>
                    <a:bodyPr/>
                    <a:lstStyle/>
                    <a:p>
                      <a:pPr algn="r"/>
                      <a:r>
                        <a:rPr lang="de-CH" sz="1400" dirty="0">
                          <a:latin typeface="Verdana" panose="020B0604030504040204" pitchFamily="34" charset="0"/>
                          <a:ea typeface="Verdana" panose="020B0604030504040204" pitchFamily="34" charset="0"/>
                          <a:cs typeface="Verdana" panose="020B0604030504040204" pitchFamily="34" charset="0"/>
                        </a:rPr>
                        <a:t>-2'556</a:t>
                      </a:r>
                    </a:p>
                  </a:txBody>
                  <a:tcPr>
                    <a:solidFill>
                      <a:schemeClr val="bg1">
                        <a:lumMod val="95000"/>
                      </a:schemeClr>
                    </a:solidFill>
                  </a:tcPr>
                </a:tc>
                <a:tc>
                  <a:txBody>
                    <a:bodyPr/>
                    <a:lstStyle/>
                    <a:p>
                      <a:pPr marL="0" indent="0" algn="r"/>
                      <a:r>
                        <a:rPr lang="de-CH" sz="1400" b="0" dirty="0">
                          <a:solidFill>
                            <a:srgbClr val="FF0000"/>
                          </a:solidFill>
                          <a:latin typeface="Verdana" panose="020B0604030504040204" pitchFamily="34" charset="0"/>
                          <a:ea typeface="Verdana" panose="020B0604030504040204" pitchFamily="34" charset="0"/>
                          <a:cs typeface="Verdana" panose="020B0604030504040204" pitchFamily="34" charset="0"/>
                        </a:rPr>
                        <a:t>-4'152</a:t>
                      </a:r>
                    </a:p>
                  </a:txBody>
                  <a:tcPr>
                    <a:solidFill>
                      <a:schemeClr val="bg1">
                        <a:lumMod val="95000"/>
                      </a:schemeClr>
                    </a:solidFill>
                  </a:tcPr>
                </a:tc>
                <a:extLst>
                  <a:ext uri="{0D108BD9-81ED-4DB2-BD59-A6C34878D82A}">
                    <a16:rowId xmlns:a16="http://schemas.microsoft.com/office/drawing/2014/main" xmlns="" val="10008"/>
                  </a:ext>
                </a:extLst>
              </a:tr>
            </a:tbl>
          </a:graphicData>
        </a:graphic>
      </p:graphicFrame>
      <p:sp>
        <p:nvSpPr>
          <p:cNvPr id="5" name="Inhaltsplatzhalter 2"/>
          <p:cNvSpPr txBox="1">
            <a:spLocks/>
          </p:cNvSpPr>
          <p:nvPr/>
        </p:nvSpPr>
        <p:spPr bwMode="auto">
          <a:xfrm>
            <a:off x="744000" y="5373216"/>
            <a:ext cx="8462962" cy="1080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Tx/>
              <a:buFont typeface="Arial" pitchFamily="34" charset="0"/>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Tx/>
              <a:buFont typeface="Arial" pitchFamily="34" charset="0"/>
              <a:buChar char="•"/>
              <a:defRPr sz="2600">
                <a:solidFill>
                  <a:schemeClr val="tx1"/>
                </a:solidFill>
                <a:latin typeface="+mn-lt"/>
              </a:defRPr>
            </a:lvl2pPr>
            <a:lvl3pPr marL="1143000" indent="-228600" algn="l" rtl="0" eaLnBrk="1" fontAlgn="base" hangingPunct="1">
              <a:spcBef>
                <a:spcPct val="20000"/>
              </a:spcBef>
              <a:spcAft>
                <a:spcPct val="0"/>
              </a:spcAft>
              <a:buClrTx/>
              <a:buFont typeface="Arial" pitchFamily="34" charset="0"/>
              <a:buChar char="•"/>
              <a:defRPr sz="2400">
                <a:solidFill>
                  <a:schemeClr val="tx1"/>
                </a:solidFill>
                <a:latin typeface="+mn-lt"/>
              </a:defRPr>
            </a:lvl3pPr>
            <a:lvl4pPr marL="1600200" indent="-228600" algn="l" rtl="0" eaLnBrk="1" fontAlgn="base" hangingPunct="1">
              <a:spcBef>
                <a:spcPct val="20000"/>
              </a:spcBef>
              <a:spcAft>
                <a:spcPct val="0"/>
              </a:spcAft>
              <a:buClrTx/>
              <a:buFont typeface="Arial" pitchFamily="34" charset="0"/>
              <a:buChar char="•"/>
              <a:defRPr sz="2200">
                <a:solidFill>
                  <a:schemeClr val="tx1"/>
                </a:solidFill>
                <a:latin typeface="+mn-lt"/>
              </a:defRPr>
            </a:lvl4pPr>
            <a:lvl5pPr marL="2057400" indent="-228600" algn="l" rtl="0" eaLnBrk="1" fontAlgn="base" hangingPunct="1">
              <a:spcBef>
                <a:spcPct val="20000"/>
              </a:spcBef>
              <a:spcAft>
                <a:spcPct val="0"/>
              </a:spcAft>
              <a:buClrTx/>
              <a:buFont typeface="Arial" pitchFamily="34" charset="0"/>
              <a:buChar char="•"/>
              <a:defRPr sz="2000">
                <a:solidFill>
                  <a:schemeClr val="tx1"/>
                </a:solidFill>
                <a:latin typeface="+mn-lt"/>
              </a:defRPr>
            </a:lvl5pPr>
            <a:lvl6pPr marL="2514600" indent="-228600" algn="l" rtl="0" eaLnBrk="1" fontAlgn="base" hangingPunct="1">
              <a:spcBef>
                <a:spcPct val="20000"/>
              </a:spcBef>
              <a:spcAft>
                <a:spcPct val="0"/>
              </a:spcAft>
              <a:buClr>
                <a:schemeClr val="folHlink"/>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folHlink"/>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folHlink"/>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folHlink"/>
              </a:buClr>
              <a:buFont typeface="Wingdings" pitchFamily="2" charset="2"/>
              <a:buChar char="§"/>
              <a:defRPr sz="2000">
                <a:solidFill>
                  <a:schemeClr val="tx1"/>
                </a:solidFill>
                <a:latin typeface="+mn-lt"/>
              </a:defRPr>
            </a:lvl9pPr>
          </a:lstStyle>
          <a:p>
            <a:pPr>
              <a:spcBef>
                <a:spcPts val="0"/>
              </a:spcBef>
              <a:spcAft>
                <a:spcPts val="0"/>
              </a:spcAft>
              <a:buFont typeface="Symbol" panose="05050102010706020507" pitchFamily="18" charset="2"/>
              <a:buChar char="-"/>
            </a:pPr>
            <a:r>
              <a:rPr lang="de-CH" sz="2000" b="1" kern="0" dirty="0" smtClean="0">
                <a:latin typeface="Verdana" panose="020B0604030504040204" pitchFamily="34" charset="0"/>
                <a:ea typeface="Verdana" panose="020B0604030504040204" pitchFamily="34" charset="0"/>
                <a:cs typeface="Verdana" panose="020B0604030504040204" pitchFamily="34" charset="0"/>
              </a:rPr>
              <a:t>Positiv: </a:t>
            </a:r>
            <a:r>
              <a:rPr lang="de-CH" sz="2000" kern="0" dirty="0">
                <a:latin typeface="Verdana" panose="020B0604030504040204" pitchFamily="34" charset="0"/>
                <a:ea typeface="Verdana" panose="020B0604030504040204" pitchFamily="34" charset="0"/>
                <a:cs typeface="Verdana" panose="020B0604030504040204" pitchFamily="34" charset="0"/>
              </a:rPr>
              <a:t>t</a:t>
            </a:r>
            <a:r>
              <a:rPr lang="de-CH" sz="2000" kern="0" dirty="0" smtClean="0">
                <a:latin typeface="Verdana" panose="020B0604030504040204" pitchFamily="34" charset="0"/>
                <a:ea typeface="Verdana" panose="020B0604030504040204" pitchFamily="34" charset="0"/>
                <a:cs typeface="Verdana" panose="020B0604030504040204" pitchFamily="34" charset="0"/>
              </a:rPr>
              <a:t>rotz Corona-Krise Ertragsüberschuss</a:t>
            </a:r>
            <a:endParaRPr lang="de-CH" sz="2000" kern="0" dirty="0">
              <a:latin typeface="Verdana" panose="020B0604030504040204" pitchFamily="34" charset="0"/>
              <a:ea typeface="Verdana" panose="020B0604030504040204" pitchFamily="34" charset="0"/>
              <a:cs typeface="Verdana" panose="020B0604030504040204" pitchFamily="34" charset="0"/>
            </a:endParaRPr>
          </a:p>
          <a:p>
            <a:pPr>
              <a:spcBef>
                <a:spcPts val="0"/>
              </a:spcBef>
              <a:spcAft>
                <a:spcPts val="0"/>
              </a:spcAft>
              <a:buFont typeface="Symbol" panose="05050102010706020507" pitchFamily="18" charset="2"/>
              <a:buChar char="-"/>
            </a:pPr>
            <a:r>
              <a:rPr lang="de-CH" sz="2000" b="1" kern="0" dirty="0" smtClean="0">
                <a:latin typeface="Verdana" panose="020B0604030504040204" pitchFamily="34" charset="0"/>
                <a:ea typeface="Verdana" panose="020B0604030504040204" pitchFamily="34" charset="0"/>
                <a:cs typeface="Verdana" panose="020B0604030504040204" pitchFamily="34" charset="0"/>
              </a:rPr>
              <a:t>Negativ: </a:t>
            </a:r>
            <a:r>
              <a:rPr lang="de-CH" sz="2000" kern="0" dirty="0">
                <a:latin typeface="Verdana" panose="020B0604030504040204" pitchFamily="34" charset="0"/>
                <a:ea typeface="Verdana" panose="020B0604030504040204" pitchFamily="34" charset="0"/>
                <a:cs typeface="Verdana" panose="020B0604030504040204" pitchFamily="34" charset="0"/>
              </a:rPr>
              <a:t>a</a:t>
            </a:r>
            <a:r>
              <a:rPr lang="de-CH" sz="2000" kern="0" dirty="0" smtClean="0">
                <a:latin typeface="Verdana" panose="020B0604030504040204" pitchFamily="34" charset="0"/>
                <a:ea typeface="Verdana" panose="020B0604030504040204" pitchFamily="34" charset="0"/>
                <a:cs typeface="Verdana" panose="020B0604030504040204" pitchFamily="34" charset="0"/>
              </a:rPr>
              <a:t>ufgrund notwendiger Investitionen</a:t>
            </a:r>
            <a:r>
              <a:rPr lang="de-CH" sz="2000" kern="0" dirty="0">
                <a:latin typeface="Verdana" panose="020B0604030504040204" pitchFamily="34" charset="0"/>
                <a:ea typeface="Verdana" panose="020B0604030504040204" pitchFamily="34" charset="0"/>
                <a:cs typeface="Verdana" panose="020B0604030504040204" pitchFamily="34" charset="0"/>
              </a:rPr>
              <a:t> </a:t>
            </a:r>
            <a:r>
              <a:rPr lang="de-CH" sz="2000" kern="0" dirty="0" smtClean="0">
                <a:latin typeface="Verdana" panose="020B0604030504040204" pitchFamily="34" charset="0"/>
                <a:ea typeface="Verdana" panose="020B0604030504040204" pitchFamily="34" charset="0"/>
                <a:cs typeface="Verdana" panose="020B0604030504040204" pitchFamily="34" charset="0"/>
              </a:rPr>
              <a:t>deutlich negativer Geldfluss (</a:t>
            </a:r>
            <a:r>
              <a:rPr lang="de-CH" sz="2000" kern="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39 %</a:t>
            </a:r>
            <a:r>
              <a:rPr lang="de-CH" sz="2000" kern="0" dirty="0" smtClean="0">
                <a:latin typeface="Verdana" panose="020B0604030504040204" pitchFamily="34" charset="0"/>
                <a:ea typeface="Verdana" panose="020B0604030504040204" pitchFamily="34" charset="0"/>
                <a:cs typeface="Verdana" panose="020B0604030504040204" pitchFamily="34" charset="0"/>
              </a:rPr>
              <a:t> Selbstfinanzierungsgrad)</a:t>
            </a:r>
            <a:r>
              <a:rPr lang="de-CH" sz="2400" kern="0" dirty="0" smtClean="0">
                <a:latin typeface="Verdana" panose="020B0604030504040204" pitchFamily="34" charset="0"/>
                <a:ea typeface="Verdana" panose="020B0604030504040204" pitchFamily="34" charset="0"/>
                <a:cs typeface="Verdana" panose="020B0604030504040204" pitchFamily="34" charset="0"/>
              </a:rPr>
              <a:t/>
            </a:r>
            <a:br>
              <a:rPr lang="de-CH" sz="2400" kern="0" dirty="0" smtClean="0">
                <a:latin typeface="Verdana" panose="020B0604030504040204" pitchFamily="34" charset="0"/>
                <a:ea typeface="Verdana" panose="020B0604030504040204" pitchFamily="34" charset="0"/>
                <a:cs typeface="Verdana" panose="020B0604030504040204" pitchFamily="34" charset="0"/>
              </a:rPr>
            </a:br>
            <a:endParaRPr lang="de-CH" sz="2400" kern="0"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19408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2950" y="404664"/>
            <a:ext cx="5810250" cy="749449"/>
          </a:xfrm>
        </p:spPr>
        <p:txBody>
          <a:bodyPr/>
          <a:lstStyle/>
          <a:p>
            <a:r>
              <a:rPr lang="de-CH" sz="2500" dirty="0" smtClean="0">
                <a:latin typeface="Verdana" panose="020B0604030504040204" pitchFamily="34" charset="0"/>
                <a:ea typeface="Verdana" panose="020B0604030504040204" pitchFamily="34" charset="0"/>
                <a:cs typeface="Verdana" panose="020B0604030504040204" pitchFamily="34" charset="0"/>
              </a:rPr>
              <a:t>Investitionsrechnung </a:t>
            </a:r>
            <a:br>
              <a:rPr lang="de-CH" sz="2500" dirty="0" smtClean="0">
                <a:latin typeface="Verdana" panose="020B0604030504040204" pitchFamily="34" charset="0"/>
                <a:ea typeface="Verdana" panose="020B0604030504040204" pitchFamily="34" charset="0"/>
                <a:cs typeface="Verdana" panose="020B0604030504040204" pitchFamily="34" charset="0"/>
              </a:rPr>
            </a:br>
            <a:r>
              <a:rPr lang="de-CH" sz="2500" dirty="0" smtClean="0">
                <a:latin typeface="Verdana" panose="020B0604030504040204" pitchFamily="34" charset="0"/>
                <a:ea typeface="Verdana" panose="020B0604030504040204" pitchFamily="34" charset="0"/>
                <a:cs typeface="Verdana" panose="020B0604030504040204" pitchFamily="34" charset="0"/>
              </a:rPr>
              <a:t>Verwaltungsvermögen: Aufteilung</a:t>
            </a:r>
            <a:endParaRPr lang="de-CH" sz="25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6265162"/>
              </p:ext>
            </p:extLst>
          </p:nvPr>
        </p:nvGraphicFramePr>
        <p:xfrm>
          <a:off x="776288" y="1571625"/>
          <a:ext cx="8462962" cy="50260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82843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a:latin typeface="Verdana" panose="020B0604030504040204" pitchFamily="34" charset="0"/>
                <a:ea typeface="Verdana" panose="020B0604030504040204" pitchFamily="34" charset="0"/>
                <a:cs typeface="Verdana" panose="020B0604030504040204" pitchFamily="34" charset="0"/>
              </a:rPr>
              <a:t>Traktanden</a:t>
            </a:r>
          </a:p>
        </p:txBody>
      </p:sp>
      <p:sp>
        <p:nvSpPr>
          <p:cNvPr id="6" name="Inhaltsplatzhalter 5"/>
          <p:cNvSpPr>
            <a:spLocks noGrp="1"/>
          </p:cNvSpPr>
          <p:nvPr>
            <p:ph idx="1"/>
          </p:nvPr>
        </p:nvSpPr>
        <p:spPr>
          <a:xfrm>
            <a:off x="738158" y="1357298"/>
            <a:ext cx="8462962" cy="4808006"/>
          </a:xfrm>
        </p:spPr>
        <p:txBody>
          <a:bodyPr/>
          <a:lstStyle/>
          <a:p>
            <a:pPr marL="541338" indent="-541338">
              <a:lnSpc>
                <a:spcPct val="112000"/>
              </a:lnSpc>
              <a:spcBef>
                <a:spcPts val="0"/>
              </a:spcBef>
              <a:spcAft>
                <a:spcPts val="1200"/>
              </a:spcAft>
              <a:buFont typeface="Frutiger LT 45 Light" pitchFamily="34" charset="0"/>
              <a:buAutoNum type="arabicPeriod"/>
            </a:pPr>
            <a:r>
              <a:rPr lang="de-DE" sz="2600" dirty="0">
                <a:latin typeface="Verdana" panose="020B0604030504040204" pitchFamily="34" charset="0"/>
                <a:ea typeface="Verdana" panose="020B0604030504040204" pitchFamily="34" charset="0"/>
                <a:cs typeface="Verdana" panose="020B0604030504040204" pitchFamily="34" charset="0"/>
              </a:rPr>
              <a:t>Budget </a:t>
            </a:r>
            <a:r>
              <a:rPr lang="de-DE" sz="2600" dirty="0" smtClean="0">
                <a:latin typeface="Verdana" panose="020B0604030504040204" pitchFamily="34" charset="0"/>
                <a:ea typeface="Verdana" panose="020B0604030504040204" pitchFamily="34" charset="0"/>
                <a:cs typeface="Verdana" panose="020B0604030504040204" pitchFamily="34" charset="0"/>
              </a:rPr>
              <a:t>2021; Genehmigung </a:t>
            </a:r>
            <a:r>
              <a:rPr lang="de-DE" sz="2600" dirty="0">
                <a:latin typeface="Verdana" panose="020B0604030504040204" pitchFamily="34" charset="0"/>
                <a:ea typeface="Verdana" panose="020B0604030504040204" pitchFamily="34" charset="0"/>
                <a:cs typeface="Verdana" panose="020B0604030504040204" pitchFamily="34" charset="0"/>
              </a:rPr>
              <a:t>und Festsetzung </a:t>
            </a:r>
            <a:r>
              <a:rPr lang="de-DE" sz="2600" dirty="0" err="1" smtClean="0">
                <a:latin typeface="Verdana" panose="020B0604030504040204" pitchFamily="34" charset="0"/>
                <a:ea typeface="Verdana" panose="020B0604030504040204" pitchFamily="34" charset="0"/>
                <a:cs typeface="Verdana" panose="020B0604030504040204" pitchFamily="34" charset="0"/>
              </a:rPr>
              <a:t>Steuerfuss</a:t>
            </a:r>
            <a:endParaRPr lang="de-DE" sz="2600" dirty="0">
              <a:latin typeface="Verdana" panose="020B0604030504040204" pitchFamily="34" charset="0"/>
              <a:ea typeface="Verdana" panose="020B0604030504040204" pitchFamily="34" charset="0"/>
              <a:cs typeface="Verdana" panose="020B0604030504040204" pitchFamily="34" charset="0"/>
            </a:endParaRPr>
          </a:p>
          <a:p>
            <a:pPr marL="541338" indent="-541338">
              <a:lnSpc>
                <a:spcPct val="112000"/>
              </a:lnSpc>
              <a:spcBef>
                <a:spcPts val="0"/>
              </a:spcBef>
              <a:spcAft>
                <a:spcPts val="1200"/>
              </a:spcAft>
              <a:buFont typeface="Frutiger LT 45 Light" pitchFamily="34" charset="0"/>
              <a:buAutoNum type="arabicPeriod"/>
            </a:pPr>
            <a:r>
              <a:rPr lang="de-DE" sz="2600" dirty="0" smtClean="0">
                <a:latin typeface="Verdana" panose="020B0604030504040204" pitchFamily="34" charset="0"/>
                <a:ea typeface="Verdana" panose="020B0604030504040204" pitchFamily="34" charset="0"/>
                <a:cs typeface="Verdana" panose="020B0604030504040204" pitchFamily="34" charset="0"/>
              </a:rPr>
              <a:t>Anfragen </a:t>
            </a:r>
            <a:r>
              <a:rPr lang="de-DE" sz="2600" dirty="0">
                <a:latin typeface="Verdana" panose="020B0604030504040204" pitchFamily="34" charset="0"/>
                <a:ea typeface="Verdana" panose="020B0604030504040204" pitchFamily="34" charset="0"/>
                <a:cs typeface="Verdana" panose="020B0604030504040204" pitchFamily="34" charset="0"/>
              </a:rPr>
              <a:t>nach § 17 Gemeindegesetz</a:t>
            </a:r>
            <a:br>
              <a:rPr lang="de-DE" sz="2600" dirty="0">
                <a:latin typeface="Verdana" panose="020B0604030504040204" pitchFamily="34" charset="0"/>
                <a:ea typeface="Verdana" panose="020B0604030504040204" pitchFamily="34" charset="0"/>
                <a:cs typeface="Verdana" panose="020B0604030504040204" pitchFamily="34" charset="0"/>
              </a:rPr>
            </a:br>
            <a:r>
              <a:rPr lang="de-DE" sz="2600" dirty="0" smtClean="0">
                <a:latin typeface="Verdana" panose="020B0604030504040204" pitchFamily="34" charset="0"/>
                <a:ea typeface="Verdana" panose="020B0604030504040204" pitchFamily="34" charset="0"/>
                <a:cs typeface="Verdana" panose="020B0604030504040204" pitchFamily="34" charset="0"/>
              </a:rPr>
              <a:t>Beantwortung</a:t>
            </a:r>
          </a:p>
          <a:p>
            <a:pPr marL="0" indent="0">
              <a:lnSpc>
                <a:spcPct val="112000"/>
              </a:lnSpc>
              <a:spcBef>
                <a:spcPts val="0"/>
              </a:spcBef>
              <a:buNone/>
            </a:pPr>
            <a:endParaRPr lang="de-DE" sz="2600" dirty="0" smtClean="0">
              <a:latin typeface="Verdana" panose="020B0604030504040204" pitchFamily="34" charset="0"/>
              <a:ea typeface="Verdana" panose="020B0604030504040204" pitchFamily="34" charset="0"/>
              <a:cs typeface="Verdana" panose="020B0604030504040204" pitchFamily="34" charset="0"/>
            </a:endParaRPr>
          </a:p>
          <a:p>
            <a:pPr marL="0" indent="0">
              <a:lnSpc>
                <a:spcPct val="112000"/>
              </a:lnSpc>
              <a:spcBef>
                <a:spcPts val="0"/>
              </a:spcBef>
              <a:buNone/>
            </a:pPr>
            <a:r>
              <a:rPr lang="de-DE" sz="2600" dirty="0" smtClean="0">
                <a:latin typeface="Verdana" panose="020B0604030504040204" pitchFamily="34" charset="0"/>
                <a:ea typeface="Verdana" panose="020B0604030504040204" pitchFamily="34" charset="0"/>
                <a:cs typeface="Verdana" panose="020B0604030504040204" pitchFamily="34" charset="0"/>
              </a:rPr>
              <a:t>Im </a:t>
            </a:r>
            <a:r>
              <a:rPr lang="de-DE" sz="2600" dirty="0">
                <a:latin typeface="Verdana" panose="020B0604030504040204" pitchFamily="34" charset="0"/>
                <a:ea typeface="Verdana" panose="020B0604030504040204" pitchFamily="34" charset="0"/>
                <a:cs typeface="Verdana" panose="020B0604030504040204" pitchFamily="34" charset="0"/>
              </a:rPr>
              <a:t>Anschluss geplant:</a:t>
            </a:r>
          </a:p>
          <a:p>
            <a:pPr marL="0" indent="0">
              <a:lnSpc>
                <a:spcPct val="112000"/>
              </a:lnSpc>
              <a:spcBef>
                <a:spcPts val="0"/>
              </a:spcBef>
              <a:buNone/>
            </a:pPr>
            <a:r>
              <a:rPr lang="de-DE" sz="2600" dirty="0">
                <a:latin typeface="Verdana" panose="020B0604030504040204" pitchFamily="34" charset="0"/>
                <a:ea typeface="Verdana" panose="020B0604030504040204" pitchFamily="34" charset="0"/>
                <a:cs typeface="Verdana" panose="020B0604030504040204" pitchFamily="34" charset="0"/>
              </a:rPr>
              <a:t>Bericht über den Stand der </a:t>
            </a:r>
            <a:r>
              <a:rPr lang="de-DE" sz="2600" dirty="0" err="1">
                <a:latin typeface="Verdana" panose="020B0604030504040204" pitchFamily="34" charset="0"/>
                <a:ea typeface="Verdana" panose="020B0604030504040204" pitchFamily="34" charset="0"/>
                <a:cs typeface="Verdana" panose="020B0604030504040204" pitchFamily="34" charset="0"/>
              </a:rPr>
              <a:t>Legislaturziele</a:t>
            </a:r>
            <a:r>
              <a:rPr lang="de-DE" sz="2600" dirty="0">
                <a:latin typeface="Verdana" panose="020B0604030504040204" pitchFamily="34" charset="0"/>
                <a:ea typeface="Verdana" panose="020B0604030504040204" pitchFamily="34" charset="0"/>
                <a:cs typeface="Verdana" panose="020B0604030504040204" pitchFamily="34" charset="0"/>
              </a:rPr>
              <a:t> </a:t>
            </a:r>
            <a:br>
              <a:rPr lang="de-DE" sz="2600" dirty="0">
                <a:latin typeface="Verdana" panose="020B0604030504040204" pitchFamily="34" charset="0"/>
                <a:ea typeface="Verdana" panose="020B0604030504040204" pitchFamily="34" charset="0"/>
                <a:cs typeface="Verdana" panose="020B0604030504040204" pitchFamily="34" charset="0"/>
              </a:rPr>
            </a:br>
            <a:r>
              <a:rPr lang="de-DE" sz="2600" dirty="0">
                <a:latin typeface="Verdana" panose="020B0604030504040204" pitchFamily="34" charset="0"/>
                <a:ea typeface="Verdana" panose="020B0604030504040204" pitchFamily="34" charset="0"/>
                <a:cs typeface="Verdana" panose="020B0604030504040204" pitchFamily="34" charset="0"/>
              </a:rPr>
              <a:t>2018–2022 (Themen aus den Ressorts)</a:t>
            </a:r>
          </a:p>
          <a:p>
            <a:pPr marL="0" indent="0">
              <a:lnSpc>
                <a:spcPct val="112000"/>
              </a:lnSpc>
              <a:spcBef>
                <a:spcPts val="0"/>
              </a:spcBef>
              <a:spcAft>
                <a:spcPts val="1200"/>
              </a:spcAft>
              <a:buNone/>
            </a:pPr>
            <a:endParaRPr lang="de-DE" sz="2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53793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2950" y="332656"/>
            <a:ext cx="5810250" cy="821457"/>
          </a:xfrm>
        </p:spPr>
        <p:txBody>
          <a:bodyPr/>
          <a:lstStyle/>
          <a:p>
            <a:r>
              <a:rPr lang="de-CH" dirty="0" smtClean="0">
                <a:latin typeface="Verdana" panose="020B0604030504040204" pitchFamily="34" charset="0"/>
                <a:ea typeface="Verdana" panose="020B0604030504040204" pitchFamily="34" charset="0"/>
                <a:cs typeface="Verdana" panose="020B0604030504040204" pitchFamily="34" charset="0"/>
              </a:rPr>
              <a:t>Investitionsrechnung Verwaltungsvermögen: Auszug</a:t>
            </a:r>
            <a:endParaRPr lang="de-CH" b="1" dirty="0">
              <a:latin typeface="Verdana" panose="020B0604030504040204" pitchFamily="34" charset="0"/>
              <a:ea typeface="Verdana" panose="020B0604030504040204" pitchFamily="34" charset="0"/>
              <a:cs typeface="Verdana" panose="020B0604030504040204" pitchFamily="34" charset="0"/>
            </a:endParaRPr>
          </a:p>
        </p:txBody>
      </p:sp>
      <p:sp>
        <p:nvSpPr>
          <p:cNvPr id="3" name="Inhaltsplatzhalter 2"/>
          <p:cNvSpPr>
            <a:spLocks noGrp="1"/>
          </p:cNvSpPr>
          <p:nvPr>
            <p:ph idx="1"/>
          </p:nvPr>
        </p:nvSpPr>
        <p:spPr/>
        <p:txBody>
          <a:bodyPr/>
          <a:lstStyle/>
          <a:p>
            <a:pPr marL="0" indent="0">
              <a:spcAft>
                <a:spcPts val="600"/>
              </a:spcAft>
              <a:buNone/>
            </a:pPr>
            <a:r>
              <a:rPr lang="de-CH" sz="2400" dirty="0" smtClean="0">
                <a:latin typeface="Verdana" panose="020B0604030504040204" pitchFamily="34" charset="0"/>
                <a:ea typeface="Verdana" panose="020B0604030504040204" pitchFamily="34" charset="0"/>
                <a:cs typeface="Verdana" panose="020B0604030504040204" pitchFamily="34" charset="0"/>
              </a:rPr>
              <a:t>Übersicht </a:t>
            </a:r>
            <a:r>
              <a:rPr lang="de-CH" sz="2400" dirty="0">
                <a:latin typeface="Verdana" panose="020B0604030504040204" pitchFamily="34" charset="0"/>
                <a:ea typeface="Verdana" panose="020B0604030504040204" pitchFamily="34" charset="0"/>
                <a:cs typeface="Verdana" panose="020B0604030504040204" pitchFamily="34" charset="0"/>
              </a:rPr>
              <a:t>Investitionen (</a:t>
            </a:r>
            <a:r>
              <a:rPr lang="de-CH" sz="24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6'792 </a:t>
            </a:r>
            <a:r>
              <a:rPr lang="de-CH" sz="2400" dirty="0">
                <a:solidFill>
                  <a:srgbClr val="FF0000"/>
                </a:solidFill>
                <a:latin typeface="Verdana" panose="020B0604030504040204" pitchFamily="34" charset="0"/>
                <a:ea typeface="Verdana" panose="020B0604030504040204" pitchFamily="34" charset="0"/>
                <a:cs typeface="Verdana" panose="020B0604030504040204" pitchFamily="34" charset="0"/>
              </a:rPr>
              <a:t>TCHF</a:t>
            </a:r>
            <a:r>
              <a:rPr lang="de-CH" sz="2400" dirty="0">
                <a:latin typeface="Verdana" panose="020B0604030504040204" pitchFamily="34" charset="0"/>
                <a:ea typeface="Verdana" panose="020B0604030504040204" pitchFamily="34" charset="0"/>
                <a:cs typeface="Verdana" panose="020B0604030504040204" pitchFamily="34" charset="0"/>
              </a:rPr>
              <a:t>), u</a:t>
            </a:r>
            <a:r>
              <a:rPr lang="de-CH" sz="2400" dirty="0" smtClean="0">
                <a:latin typeface="Verdana" panose="020B0604030504040204" pitchFamily="34" charset="0"/>
                <a:ea typeface="Verdana" panose="020B0604030504040204" pitchFamily="34" charset="0"/>
                <a:cs typeface="Verdana" panose="020B0604030504040204" pitchFamily="34" charset="0"/>
              </a:rPr>
              <a:t>. a</a:t>
            </a:r>
            <a:r>
              <a:rPr lang="de-CH" sz="2400" dirty="0">
                <a:latin typeface="Verdana" panose="020B0604030504040204" pitchFamily="34" charset="0"/>
                <a:ea typeface="Verdana" panose="020B0604030504040204" pitchFamily="34" charset="0"/>
                <a:cs typeface="Verdana" panose="020B0604030504040204" pitchFamily="34" charset="0"/>
              </a:rPr>
              <a:t>.:</a:t>
            </a:r>
          </a:p>
          <a:p>
            <a:pPr>
              <a:spcBef>
                <a:spcPts val="0"/>
              </a:spcBef>
              <a:spcAft>
                <a:spcPts val="0"/>
              </a:spcAft>
              <a:buFont typeface="Symbol" panose="05050102010706020507" pitchFamily="18" charset="2"/>
              <a:buChar char="-"/>
            </a:pPr>
            <a:r>
              <a:rPr lang="de-CH" sz="2400" dirty="0" smtClean="0">
                <a:latin typeface="Verdana" panose="020B0604030504040204" pitchFamily="34" charset="0"/>
                <a:ea typeface="Verdana" panose="020B0604030504040204" pitchFamily="34" charset="0"/>
                <a:cs typeface="Verdana" panose="020B0604030504040204" pitchFamily="34" charset="0"/>
              </a:rPr>
              <a:t>Sanierung </a:t>
            </a:r>
            <a:r>
              <a:rPr lang="de-CH" sz="2400" dirty="0">
                <a:latin typeface="Verdana" panose="020B0604030504040204" pitchFamily="34" charset="0"/>
                <a:ea typeface="Verdana" panose="020B0604030504040204" pitchFamily="34" charset="0"/>
                <a:cs typeface="Verdana" panose="020B0604030504040204" pitchFamily="34" charset="0"/>
              </a:rPr>
              <a:t>Friedhofgebäude (</a:t>
            </a:r>
            <a:r>
              <a:rPr lang="de-CH" sz="24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1</a:t>
            </a:r>
            <a:r>
              <a:rPr lang="de-CH" sz="2400" dirty="0">
                <a:solidFill>
                  <a:srgbClr val="FF0000"/>
                </a:solidFill>
                <a:latin typeface="Verdana" panose="020B0604030504040204" pitchFamily="34" charset="0"/>
                <a:ea typeface="Verdana" panose="020B0604030504040204" pitchFamily="34" charset="0"/>
                <a:cs typeface="Verdana" panose="020B0604030504040204" pitchFamily="34" charset="0"/>
              </a:rPr>
              <a:t>'</a:t>
            </a:r>
            <a:r>
              <a:rPr lang="de-CH" sz="24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425 TCHF</a:t>
            </a:r>
            <a:r>
              <a:rPr lang="de-CH" sz="2400" dirty="0" smtClean="0">
                <a:latin typeface="Verdana" panose="020B0604030504040204" pitchFamily="34" charset="0"/>
                <a:ea typeface="Verdana" panose="020B0604030504040204" pitchFamily="34" charset="0"/>
                <a:cs typeface="Verdana" panose="020B0604030504040204" pitchFamily="34" charset="0"/>
              </a:rPr>
              <a:t>)</a:t>
            </a:r>
          </a:p>
          <a:p>
            <a:pPr>
              <a:spcBef>
                <a:spcPts val="0"/>
              </a:spcBef>
              <a:spcAft>
                <a:spcPts val="0"/>
              </a:spcAft>
              <a:buFont typeface="Symbol" panose="05050102010706020507" pitchFamily="18" charset="2"/>
              <a:buChar char="-"/>
            </a:pPr>
            <a:r>
              <a:rPr lang="de-CH" sz="2400" dirty="0">
                <a:latin typeface="Verdana" panose="020B0604030504040204" pitchFamily="34" charset="0"/>
                <a:ea typeface="Verdana" panose="020B0604030504040204" pitchFamily="34" charset="0"/>
                <a:cs typeface="Verdana" panose="020B0604030504040204" pitchFamily="34" charset="0"/>
              </a:rPr>
              <a:t>Sanierung Pfaffensteinstrasse (</a:t>
            </a:r>
            <a:r>
              <a:rPr lang="de-CH" sz="2400" dirty="0">
                <a:solidFill>
                  <a:srgbClr val="FF0000"/>
                </a:solidFill>
                <a:latin typeface="Verdana" panose="020B0604030504040204" pitchFamily="34" charset="0"/>
                <a:ea typeface="Verdana" panose="020B0604030504040204" pitchFamily="34" charset="0"/>
                <a:cs typeface="Verdana" panose="020B0604030504040204" pitchFamily="34" charset="0"/>
              </a:rPr>
              <a:t>1'400 TCHF</a:t>
            </a:r>
            <a:r>
              <a:rPr lang="de-CH" sz="2400" dirty="0">
                <a:latin typeface="Verdana" panose="020B0604030504040204" pitchFamily="34" charset="0"/>
                <a:ea typeface="Verdana" panose="020B0604030504040204" pitchFamily="34" charset="0"/>
                <a:cs typeface="Verdana" panose="020B0604030504040204" pitchFamily="34" charset="0"/>
              </a:rPr>
              <a:t>)</a:t>
            </a:r>
          </a:p>
          <a:p>
            <a:pPr>
              <a:spcBef>
                <a:spcPts val="0"/>
              </a:spcBef>
              <a:spcAft>
                <a:spcPts val="0"/>
              </a:spcAft>
              <a:buFont typeface="Symbol" panose="05050102010706020507" pitchFamily="18" charset="2"/>
              <a:buChar char="-"/>
            </a:pPr>
            <a:r>
              <a:rPr lang="de-CH" sz="2400" dirty="0">
                <a:latin typeface="Verdana" panose="020B0604030504040204" pitchFamily="34" charset="0"/>
                <a:ea typeface="Verdana" panose="020B0604030504040204" pitchFamily="34" charset="0"/>
                <a:cs typeface="Verdana" panose="020B0604030504040204" pitchFamily="34" charset="0"/>
              </a:rPr>
              <a:t>EW: Sanierung Trafostationen </a:t>
            </a:r>
            <a:r>
              <a:rPr lang="de-CH" sz="2400" dirty="0" err="1">
                <a:latin typeface="Verdana" panose="020B0604030504040204" pitchFamily="34" charset="0"/>
                <a:ea typeface="Verdana" panose="020B0604030504040204" pitchFamily="34" charset="0"/>
                <a:cs typeface="Verdana" panose="020B0604030504040204" pitchFamily="34" charset="0"/>
              </a:rPr>
              <a:t>Dübendorfstrasse</a:t>
            </a:r>
            <a:r>
              <a:rPr lang="de-CH" sz="2400" dirty="0">
                <a:latin typeface="Verdana" panose="020B0604030504040204" pitchFamily="34" charset="0"/>
                <a:ea typeface="Verdana" panose="020B0604030504040204" pitchFamily="34" charset="0"/>
                <a:cs typeface="Verdana" panose="020B0604030504040204" pitchFamily="34" charset="0"/>
              </a:rPr>
              <a:t> und </a:t>
            </a:r>
            <a:r>
              <a:rPr lang="de-CH" sz="2400" dirty="0" err="1">
                <a:latin typeface="Verdana" panose="020B0604030504040204" pitchFamily="34" charset="0"/>
                <a:ea typeface="Verdana" panose="020B0604030504040204" pitchFamily="34" charset="0"/>
                <a:cs typeface="Verdana" panose="020B0604030504040204" pitchFamily="34" charset="0"/>
              </a:rPr>
              <a:t>Bruggacherstrasse</a:t>
            </a:r>
            <a:r>
              <a:rPr lang="de-CH" sz="2400" dirty="0">
                <a:latin typeface="Verdana" panose="020B0604030504040204" pitchFamily="34" charset="0"/>
                <a:ea typeface="Verdana" panose="020B0604030504040204" pitchFamily="34" charset="0"/>
                <a:cs typeface="Verdana" panose="020B0604030504040204" pitchFamily="34" charset="0"/>
              </a:rPr>
              <a:t> (</a:t>
            </a:r>
            <a:r>
              <a:rPr lang="de-CH" sz="2400" dirty="0">
                <a:solidFill>
                  <a:srgbClr val="FF0000"/>
                </a:solidFill>
                <a:latin typeface="Verdana" panose="020B0604030504040204" pitchFamily="34" charset="0"/>
                <a:ea typeface="Verdana" panose="020B0604030504040204" pitchFamily="34" charset="0"/>
                <a:cs typeface="Verdana" panose="020B0604030504040204" pitchFamily="34" charset="0"/>
              </a:rPr>
              <a:t>950 TCHF</a:t>
            </a:r>
            <a:r>
              <a:rPr lang="de-CH" sz="2400" dirty="0">
                <a:latin typeface="Verdana" panose="020B0604030504040204" pitchFamily="34" charset="0"/>
                <a:ea typeface="Verdana" panose="020B0604030504040204" pitchFamily="34" charset="0"/>
                <a:cs typeface="Verdana" panose="020B0604030504040204" pitchFamily="34" charset="0"/>
              </a:rPr>
              <a:t>)</a:t>
            </a:r>
          </a:p>
          <a:p>
            <a:pPr>
              <a:spcBef>
                <a:spcPts val="0"/>
              </a:spcBef>
              <a:spcAft>
                <a:spcPts val="0"/>
              </a:spcAft>
              <a:buFont typeface="Symbol" panose="05050102010706020507" pitchFamily="18" charset="2"/>
              <a:buChar char="-"/>
            </a:pPr>
            <a:r>
              <a:rPr lang="de-CH" sz="2400" dirty="0">
                <a:latin typeface="Verdana" panose="020B0604030504040204" pitchFamily="34" charset="0"/>
                <a:ea typeface="Verdana" panose="020B0604030504040204" pitchFamily="34" charset="0"/>
                <a:cs typeface="Verdana" panose="020B0604030504040204" pitchFamily="34" charset="0"/>
              </a:rPr>
              <a:t>Sanierung </a:t>
            </a:r>
            <a:r>
              <a:rPr lang="de-CH" sz="2400" dirty="0" err="1">
                <a:latin typeface="Verdana" panose="020B0604030504040204" pitchFamily="34" charset="0"/>
                <a:ea typeface="Verdana" panose="020B0604030504040204" pitchFamily="34" charset="0"/>
                <a:cs typeface="Verdana" panose="020B0604030504040204" pitchFamily="34" charset="0"/>
              </a:rPr>
              <a:t>Bodenacherstrasse</a:t>
            </a:r>
            <a:r>
              <a:rPr lang="de-CH" sz="2400" dirty="0">
                <a:latin typeface="Verdana" panose="020B0604030504040204" pitchFamily="34" charset="0"/>
                <a:ea typeface="Verdana" panose="020B0604030504040204" pitchFamily="34" charset="0"/>
                <a:cs typeface="Verdana" panose="020B0604030504040204" pitchFamily="34" charset="0"/>
              </a:rPr>
              <a:t> (</a:t>
            </a:r>
            <a:r>
              <a:rPr lang="de-CH" sz="2400" dirty="0">
                <a:solidFill>
                  <a:srgbClr val="FF0000"/>
                </a:solidFill>
                <a:latin typeface="Verdana" panose="020B0604030504040204" pitchFamily="34" charset="0"/>
                <a:ea typeface="Verdana" panose="020B0604030504040204" pitchFamily="34" charset="0"/>
                <a:cs typeface="Verdana" panose="020B0604030504040204" pitchFamily="34" charset="0"/>
              </a:rPr>
              <a:t>520 TCHF</a:t>
            </a:r>
            <a:r>
              <a:rPr lang="de-CH" sz="2400" dirty="0">
                <a:latin typeface="Verdana" panose="020B0604030504040204" pitchFamily="34" charset="0"/>
                <a:ea typeface="Verdana" panose="020B0604030504040204" pitchFamily="34" charset="0"/>
                <a:cs typeface="Verdana" panose="020B0604030504040204" pitchFamily="34" charset="0"/>
              </a:rPr>
              <a:t>)</a:t>
            </a:r>
          </a:p>
          <a:p>
            <a:pPr>
              <a:spcBef>
                <a:spcPts val="0"/>
              </a:spcBef>
              <a:spcAft>
                <a:spcPts val="0"/>
              </a:spcAft>
              <a:buFont typeface="Symbol" panose="05050102010706020507" pitchFamily="18" charset="2"/>
              <a:buChar char="-"/>
            </a:pPr>
            <a:r>
              <a:rPr lang="de-CH" sz="2400" dirty="0" smtClean="0">
                <a:latin typeface="Verdana" panose="020B0604030504040204" pitchFamily="34" charset="0"/>
                <a:ea typeface="Verdana" panose="020B0604030504040204" pitchFamily="34" charset="0"/>
                <a:cs typeface="Verdana" panose="020B0604030504040204" pitchFamily="34" charset="0"/>
              </a:rPr>
              <a:t>Instandsetzung </a:t>
            </a:r>
            <a:r>
              <a:rPr lang="de-CH" sz="2400" dirty="0">
                <a:latin typeface="Verdana" panose="020B0604030504040204" pitchFamily="34" charset="0"/>
                <a:ea typeface="Verdana" panose="020B0604030504040204" pitchFamily="34" charset="0"/>
                <a:cs typeface="Verdana" panose="020B0604030504040204" pitchFamily="34" charset="0"/>
              </a:rPr>
              <a:t>Gemeindehaus (</a:t>
            </a:r>
            <a:r>
              <a:rPr lang="de-CH" sz="2400" dirty="0">
                <a:solidFill>
                  <a:srgbClr val="FF0000"/>
                </a:solidFill>
                <a:latin typeface="Verdana" panose="020B0604030504040204" pitchFamily="34" charset="0"/>
                <a:ea typeface="Verdana" panose="020B0604030504040204" pitchFamily="34" charset="0"/>
                <a:cs typeface="Verdana" panose="020B0604030504040204" pitchFamily="34" charset="0"/>
              </a:rPr>
              <a:t>400 </a:t>
            </a:r>
            <a:r>
              <a:rPr lang="de-CH" sz="24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TCHF</a:t>
            </a:r>
            <a:r>
              <a:rPr lang="de-CH" sz="2400" dirty="0" smtClean="0">
                <a:latin typeface="Verdana" panose="020B0604030504040204" pitchFamily="34" charset="0"/>
                <a:ea typeface="Verdana" panose="020B0604030504040204" pitchFamily="34" charset="0"/>
                <a:cs typeface="Verdana" panose="020B0604030504040204" pitchFamily="34" charset="0"/>
              </a:rPr>
              <a:t>)</a:t>
            </a:r>
          </a:p>
          <a:p>
            <a:pPr>
              <a:spcBef>
                <a:spcPts val="0"/>
              </a:spcBef>
              <a:spcAft>
                <a:spcPts val="0"/>
              </a:spcAft>
              <a:buFont typeface="Symbol" panose="05050102010706020507" pitchFamily="18" charset="2"/>
              <a:buChar char="-"/>
            </a:pPr>
            <a:r>
              <a:rPr lang="de-CH" sz="2400" dirty="0" smtClean="0">
                <a:latin typeface="Verdana" panose="020B0604030504040204" pitchFamily="34" charset="0"/>
                <a:ea typeface="Verdana" panose="020B0604030504040204" pitchFamily="34" charset="0"/>
                <a:cs typeface="Verdana" panose="020B0604030504040204" pitchFamily="34" charset="0"/>
              </a:rPr>
              <a:t>Wasser</a:t>
            </a:r>
            <a:r>
              <a:rPr lang="de-CH" sz="2400" dirty="0">
                <a:latin typeface="Verdana" panose="020B0604030504040204" pitchFamily="34" charset="0"/>
                <a:ea typeface="Verdana" panose="020B0604030504040204" pitchFamily="34" charset="0"/>
                <a:cs typeface="Verdana" panose="020B0604030504040204" pitchFamily="34" charset="0"/>
              </a:rPr>
              <a:t>: Pumpwerk </a:t>
            </a:r>
            <a:r>
              <a:rPr lang="de-CH" sz="2400" dirty="0" err="1">
                <a:latin typeface="Verdana" panose="020B0604030504040204" pitchFamily="34" charset="0"/>
                <a:ea typeface="Verdana" panose="020B0604030504040204" pitchFamily="34" charset="0"/>
                <a:cs typeface="Verdana" panose="020B0604030504040204" pitchFamily="34" charset="0"/>
              </a:rPr>
              <a:t>Schwerzenbachstrasse</a:t>
            </a:r>
            <a:r>
              <a:rPr lang="de-CH" sz="2400" dirty="0">
                <a:latin typeface="Verdana" panose="020B0604030504040204" pitchFamily="34" charset="0"/>
                <a:ea typeface="Verdana" panose="020B0604030504040204" pitchFamily="34" charset="0"/>
                <a:cs typeface="Verdana" panose="020B0604030504040204" pitchFamily="34" charset="0"/>
              </a:rPr>
              <a:t/>
            </a:r>
            <a:br>
              <a:rPr lang="de-CH" sz="2400" dirty="0">
                <a:latin typeface="Verdana" panose="020B0604030504040204" pitchFamily="34" charset="0"/>
                <a:ea typeface="Verdana" panose="020B0604030504040204" pitchFamily="34" charset="0"/>
                <a:cs typeface="Verdana" panose="020B0604030504040204" pitchFamily="34" charset="0"/>
              </a:rPr>
            </a:br>
            <a:r>
              <a:rPr lang="de-CH" sz="2400" dirty="0">
                <a:latin typeface="Verdana" panose="020B0604030504040204" pitchFamily="34" charset="0"/>
                <a:ea typeface="Verdana" panose="020B0604030504040204" pitchFamily="34" charset="0"/>
                <a:cs typeface="Verdana" panose="020B0604030504040204" pitchFamily="34" charset="0"/>
              </a:rPr>
              <a:t>(</a:t>
            </a:r>
            <a:r>
              <a:rPr lang="de-CH" sz="2400" dirty="0">
                <a:solidFill>
                  <a:srgbClr val="FF0000"/>
                </a:solidFill>
                <a:latin typeface="Verdana" panose="020B0604030504040204" pitchFamily="34" charset="0"/>
                <a:ea typeface="Verdana" panose="020B0604030504040204" pitchFamily="34" charset="0"/>
                <a:cs typeface="Verdana" panose="020B0604030504040204" pitchFamily="34" charset="0"/>
              </a:rPr>
              <a:t>CHF 300 TCHF</a:t>
            </a:r>
            <a:r>
              <a:rPr lang="de-CH" sz="2400" dirty="0">
                <a:latin typeface="Verdana" panose="020B0604030504040204" pitchFamily="34" charset="0"/>
                <a:ea typeface="Verdana" panose="020B0604030504040204" pitchFamily="34" charset="0"/>
                <a:cs typeface="Verdana" panose="020B0604030504040204" pitchFamily="34" charset="0"/>
              </a:rPr>
              <a:t>)</a:t>
            </a:r>
          </a:p>
          <a:p>
            <a:pPr>
              <a:spcBef>
                <a:spcPts val="0"/>
              </a:spcBef>
              <a:spcAft>
                <a:spcPts val="0"/>
              </a:spcAft>
              <a:buFont typeface="Symbol" panose="05050102010706020507" pitchFamily="18" charset="2"/>
              <a:buChar char="-"/>
            </a:pPr>
            <a:r>
              <a:rPr lang="de-CH" sz="2400" dirty="0">
                <a:latin typeface="Verdana" panose="020B0604030504040204" pitchFamily="34" charset="0"/>
                <a:ea typeface="Verdana" panose="020B0604030504040204" pitchFamily="34" charset="0"/>
                <a:cs typeface="Verdana" panose="020B0604030504040204" pitchFamily="34" charset="0"/>
              </a:rPr>
              <a:t>Abwasser: Sanierung Sonderbauwerke (</a:t>
            </a:r>
            <a:r>
              <a:rPr lang="de-CH" sz="2400" dirty="0">
                <a:solidFill>
                  <a:srgbClr val="FF0000"/>
                </a:solidFill>
                <a:latin typeface="Verdana" panose="020B0604030504040204" pitchFamily="34" charset="0"/>
                <a:ea typeface="Verdana" panose="020B0604030504040204" pitchFamily="34" charset="0"/>
                <a:cs typeface="Verdana" panose="020B0604030504040204" pitchFamily="34" charset="0"/>
              </a:rPr>
              <a:t>259 TCHF</a:t>
            </a:r>
            <a:r>
              <a:rPr lang="de-CH" sz="2400" dirty="0">
                <a:latin typeface="Verdana" panose="020B0604030504040204" pitchFamily="34" charset="0"/>
                <a:ea typeface="Verdana" panose="020B0604030504040204" pitchFamily="34" charset="0"/>
                <a:cs typeface="Verdana" panose="020B0604030504040204" pitchFamily="34" charset="0"/>
              </a:rPr>
              <a:t>)</a:t>
            </a:r>
          </a:p>
          <a:p>
            <a:pPr>
              <a:spcBef>
                <a:spcPts val="0"/>
              </a:spcBef>
              <a:spcAft>
                <a:spcPts val="0"/>
              </a:spcAft>
              <a:buFont typeface="Symbol" panose="05050102010706020507" pitchFamily="18" charset="2"/>
              <a:buChar char="-"/>
            </a:pPr>
            <a:r>
              <a:rPr lang="de-CH" sz="2400" dirty="0">
                <a:latin typeface="Verdana" panose="020B0604030504040204" pitchFamily="34" charset="0"/>
                <a:ea typeface="Verdana" panose="020B0604030504040204" pitchFamily="34" charset="0"/>
                <a:cs typeface="Verdana" panose="020B0604030504040204" pitchFamily="34" charset="0"/>
              </a:rPr>
              <a:t>EW: Bau einer Photovoltaikanlage (</a:t>
            </a:r>
            <a:r>
              <a:rPr lang="de-CH" sz="2400" dirty="0">
                <a:solidFill>
                  <a:srgbClr val="FF0000"/>
                </a:solidFill>
                <a:latin typeface="Verdana" panose="020B0604030504040204" pitchFamily="34" charset="0"/>
                <a:ea typeface="Verdana" panose="020B0604030504040204" pitchFamily="34" charset="0"/>
                <a:cs typeface="Verdana" panose="020B0604030504040204" pitchFamily="34" charset="0"/>
              </a:rPr>
              <a:t>200 TCHF</a:t>
            </a:r>
            <a:r>
              <a:rPr lang="de-CH" sz="2400" dirty="0">
                <a:latin typeface="Verdana" panose="020B0604030504040204" pitchFamily="34" charset="0"/>
                <a:ea typeface="Verdana" panose="020B0604030504040204" pitchFamily="34" charset="0"/>
                <a:cs typeface="Verdana" panose="020B0604030504040204" pitchFamily="34" charset="0"/>
              </a:rPr>
              <a:t>)</a:t>
            </a:r>
          </a:p>
          <a:p>
            <a:pPr>
              <a:spcBef>
                <a:spcPts val="0"/>
              </a:spcBef>
              <a:spcAft>
                <a:spcPts val="0"/>
              </a:spcAft>
              <a:buFont typeface="Symbol" panose="05050102010706020507" pitchFamily="18" charset="2"/>
              <a:buChar char="-"/>
            </a:pPr>
            <a:r>
              <a:rPr lang="de-CH" sz="2400" dirty="0" smtClean="0">
                <a:latin typeface="Verdana" panose="020B0604030504040204" pitchFamily="34" charset="0"/>
                <a:ea typeface="Verdana" panose="020B0604030504040204" pitchFamily="34" charset="0"/>
                <a:cs typeface="Verdana" panose="020B0604030504040204" pitchFamily="34" charset="0"/>
              </a:rPr>
              <a:t>Hochwasserschutz </a:t>
            </a:r>
            <a:r>
              <a:rPr lang="de-CH" sz="2400" dirty="0" err="1">
                <a:latin typeface="Verdana" panose="020B0604030504040204" pitchFamily="34" charset="0"/>
                <a:ea typeface="Verdana" panose="020B0604030504040204" pitchFamily="34" charset="0"/>
                <a:cs typeface="Verdana" panose="020B0604030504040204" pitchFamily="34" charset="0"/>
              </a:rPr>
              <a:t>Zilbach</a:t>
            </a:r>
            <a:r>
              <a:rPr lang="de-CH" sz="2400" dirty="0">
                <a:latin typeface="Verdana" panose="020B0604030504040204" pitchFamily="34" charset="0"/>
                <a:ea typeface="Verdana" panose="020B0604030504040204" pitchFamily="34" charset="0"/>
                <a:cs typeface="Verdana" panose="020B0604030504040204" pitchFamily="34" charset="0"/>
              </a:rPr>
              <a:t> (</a:t>
            </a:r>
            <a:r>
              <a:rPr lang="de-CH" sz="2400" dirty="0">
                <a:solidFill>
                  <a:srgbClr val="FF0000"/>
                </a:solidFill>
                <a:latin typeface="Verdana" panose="020B0604030504040204" pitchFamily="34" charset="0"/>
                <a:ea typeface="Verdana" panose="020B0604030504040204" pitchFamily="34" charset="0"/>
                <a:cs typeface="Verdana" panose="020B0604030504040204" pitchFamily="34" charset="0"/>
              </a:rPr>
              <a:t>100 </a:t>
            </a:r>
            <a:r>
              <a:rPr lang="de-CH" sz="24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TCHF</a:t>
            </a:r>
            <a:r>
              <a:rPr lang="de-CH" sz="2400" dirty="0" smtClean="0">
                <a:latin typeface="Verdana" panose="020B0604030504040204" pitchFamily="34" charset="0"/>
                <a:ea typeface="Verdana" panose="020B0604030504040204" pitchFamily="34" charset="0"/>
                <a:cs typeface="Verdana" panose="020B0604030504040204" pitchFamily="34" charset="0"/>
              </a:rPr>
              <a:t>)</a:t>
            </a:r>
          </a:p>
          <a:p>
            <a:pPr>
              <a:spcBef>
                <a:spcPts val="0"/>
              </a:spcBef>
              <a:spcAft>
                <a:spcPts val="0"/>
              </a:spcAft>
              <a:buFont typeface="Symbol" panose="05050102010706020507" pitchFamily="18" charset="2"/>
              <a:buChar char="-"/>
            </a:pPr>
            <a:r>
              <a:rPr lang="de-CH" sz="2400" dirty="0" smtClean="0">
                <a:latin typeface="Verdana" panose="020B0604030504040204" pitchFamily="34" charset="0"/>
                <a:ea typeface="Verdana" panose="020B0604030504040204" pitchFamily="34" charset="0"/>
                <a:cs typeface="Verdana" panose="020B0604030504040204" pitchFamily="34" charset="0"/>
              </a:rPr>
              <a:t>Abfall</a:t>
            </a:r>
            <a:r>
              <a:rPr lang="de-CH" sz="2400" dirty="0">
                <a:latin typeface="Verdana" panose="020B0604030504040204" pitchFamily="34" charset="0"/>
                <a:ea typeface="Verdana" panose="020B0604030504040204" pitchFamily="34" charset="0"/>
                <a:cs typeface="Verdana" panose="020B0604030504040204" pitchFamily="34" charset="0"/>
              </a:rPr>
              <a:t>: Anschaffung Fahrzeug (</a:t>
            </a:r>
            <a:r>
              <a:rPr lang="de-CH" sz="2400" dirty="0">
                <a:solidFill>
                  <a:srgbClr val="FF0000"/>
                </a:solidFill>
                <a:latin typeface="Verdana" panose="020B0604030504040204" pitchFamily="34" charset="0"/>
                <a:ea typeface="Verdana" panose="020B0604030504040204" pitchFamily="34" charset="0"/>
                <a:cs typeface="Verdana" panose="020B0604030504040204" pitchFamily="34" charset="0"/>
              </a:rPr>
              <a:t>75 </a:t>
            </a:r>
            <a:r>
              <a:rPr lang="de-CH" sz="24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TCHF</a:t>
            </a:r>
            <a:r>
              <a:rPr lang="de-CH" sz="2400" dirty="0" smtClean="0">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163088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76536" y="332656"/>
            <a:ext cx="6269707" cy="821432"/>
          </a:xfrm>
        </p:spPr>
        <p:txBody>
          <a:bodyPr/>
          <a:lstStyle/>
          <a:p>
            <a:r>
              <a:rPr lang="de-CH" dirty="0">
                <a:latin typeface="Verdana" panose="020B0604030504040204" pitchFamily="34" charset="0"/>
                <a:ea typeface="Verdana" panose="020B0604030504040204" pitchFamily="34" charset="0"/>
                <a:cs typeface="Verdana" panose="020B0604030504040204" pitchFamily="34" charset="0"/>
              </a:rPr>
              <a:t>Investitionsrechnung </a:t>
            </a:r>
            <a:r>
              <a:rPr lang="de-CH" dirty="0" smtClean="0">
                <a:latin typeface="Verdana" panose="020B0604030504040204" pitchFamily="34" charset="0"/>
                <a:ea typeface="Verdana" panose="020B0604030504040204" pitchFamily="34" charset="0"/>
                <a:cs typeface="Verdana" panose="020B0604030504040204" pitchFamily="34" charset="0"/>
              </a:rPr>
              <a:t>Verwaltungsvermögen: Vergleich</a:t>
            </a:r>
            <a:endParaRPr lang="de-CH"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3341695330"/>
              </p:ext>
            </p:extLst>
          </p:nvPr>
        </p:nvGraphicFramePr>
        <p:xfrm>
          <a:off x="344488" y="1556792"/>
          <a:ext cx="9289032" cy="50260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1761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latin typeface="Verdana" panose="020B0604030504040204" pitchFamily="34" charset="0"/>
                <a:ea typeface="Verdana" panose="020B0604030504040204" pitchFamily="34" charset="0"/>
                <a:cs typeface="Verdana" panose="020B0604030504040204" pitchFamily="34" charset="0"/>
              </a:rPr>
              <a:t>Budget 2021: Fazit</a:t>
            </a:r>
            <a:endParaRPr lang="de-CH" b="1" dirty="0">
              <a:latin typeface="Verdana" panose="020B0604030504040204" pitchFamily="34" charset="0"/>
              <a:ea typeface="Verdana" panose="020B0604030504040204" pitchFamily="34" charset="0"/>
              <a:cs typeface="Verdana" panose="020B0604030504040204" pitchFamily="34" charset="0"/>
            </a:endParaRPr>
          </a:p>
        </p:txBody>
      </p:sp>
      <p:sp>
        <p:nvSpPr>
          <p:cNvPr id="3" name="Inhaltsplatzhalter 2"/>
          <p:cNvSpPr>
            <a:spLocks noGrp="1"/>
          </p:cNvSpPr>
          <p:nvPr>
            <p:ph idx="1"/>
          </p:nvPr>
        </p:nvSpPr>
        <p:spPr>
          <a:xfrm>
            <a:off x="742950" y="1557338"/>
            <a:ext cx="8420100" cy="4751982"/>
          </a:xfrm>
        </p:spPr>
        <p:txBody>
          <a:bodyPr/>
          <a:lstStyle/>
          <a:p>
            <a:pPr>
              <a:buFont typeface="Symbol" panose="05050102010706020507" pitchFamily="18" charset="2"/>
              <a:buChar char="-"/>
            </a:pPr>
            <a:r>
              <a:rPr lang="de-CH" sz="2400" dirty="0" smtClean="0">
                <a:latin typeface="Verdana" panose="020B0604030504040204" pitchFamily="34" charset="0"/>
                <a:ea typeface="Verdana" panose="020B0604030504040204" pitchFamily="34" charset="0"/>
                <a:cs typeface="Verdana" panose="020B0604030504040204" pitchFamily="34" charset="0"/>
              </a:rPr>
              <a:t>Trotz der Steuerausfälle wegen Corona erreichen wir ein positives Ergebnis.</a:t>
            </a:r>
          </a:p>
          <a:p>
            <a:pPr>
              <a:buFont typeface="Symbol" panose="05050102010706020507" pitchFamily="18" charset="2"/>
              <a:buChar char="-"/>
            </a:pPr>
            <a:r>
              <a:rPr lang="de-CH" sz="2400" dirty="0" smtClean="0">
                <a:latin typeface="Verdana" panose="020B0604030504040204" pitchFamily="34" charset="0"/>
                <a:ea typeface="Verdana" panose="020B0604030504040204" pitchFamily="34" charset="0"/>
                <a:cs typeface="Verdana" panose="020B0604030504040204" pitchFamily="34" charset="0"/>
              </a:rPr>
              <a:t>Um </a:t>
            </a:r>
            <a:r>
              <a:rPr lang="de-CH" sz="2400" dirty="0">
                <a:latin typeface="Verdana" panose="020B0604030504040204" pitchFamily="34" charset="0"/>
                <a:ea typeface="Verdana" panose="020B0604030504040204" pitchFamily="34" charset="0"/>
                <a:cs typeface="Verdana" panose="020B0604030504040204" pitchFamily="34" charset="0"/>
              </a:rPr>
              <a:t>einen akzeptablen Service </a:t>
            </a:r>
            <a:r>
              <a:rPr lang="de-CH" sz="2400" dirty="0" err="1">
                <a:latin typeface="Verdana" panose="020B0604030504040204" pitchFamily="34" charset="0"/>
                <a:ea typeface="Verdana" panose="020B0604030504040204" pitchFamily="34" charset="0"/>
                <a:cs typeface="Verdana" panose="020B0604030504040204" pitchFamily="34" charset="0"/>
              </a:rPr>
              <a:t>public</a:t>
            </a:r>
            <a:r>
              <a:rPr lang="de-CH" sz="2400" dirty="0">
                <a:latin typeface="Verdana" panose="020B0604030504040204" pitchFamily="34" charset="0"/>
                <a:ea typeface="Verdana" panose="020B0604030504040204" pitchFamily="34" charset="0"/>
                <a:cs typeface="Verdana" panose="020B0604030504040204" pitchFamily="34" charset="0"/>
              </a:rPr>
              <a:t> gegenüber den Einwohner/innen zu gewährleisten, wäre eine rigorose Streichung von diversen Aufwandposten </a:t>
            </a:r>
            <a:r>
              <a:rPr lang="de-CH" sz="2400" dirty="0" smtClean="0">
                <a:latin typeface="Verdana" panose="020B0604030504040204" pitchFamily="34" charset="0"/>
                <a:ea typeface="Verdana" panose="020B0604030504040204" pitchFamily="34" charset="0"/>
                <a:cs typeface="Verdana" panose="020B0604030504040204" pitchFamily="34" charset="0"/>
              </a:rPr>
              <a:t>unverantwortlich.</a:t>
            </a:r>
          </a:p>
          <a:p>
            <a:pPr>
              <a:buFont typeface="Symbol" panose="05050102010706020507" pitchFamily="18" charset="2"/>
              <a:buChar char="-"/>
            </a:pPr>
            <a:r>
              <a:rPr lang="de-CH" sz="2400" dirty="0" smtClean="0">
                <a:latin typeface="Verdana" panose="020B0604030504040204" pitchFamily="34" charset="0"/>
                <a:ea typeface="Verdana" panose="020B0604030504040204" pitchFamily="34" charset="0"/>
                <a:cs typeface="Verdana" panose="020B0604030504040204" pitchFamily="34" charset="0"/>
              </a:rPr>
              <a:t>Soweit </a:t>
            </a:r>
            <a:r>
              <a:rPr lang="de-CH" sz="2400" dirty="0">
                <a:latin typeface="Verdana" panose="020B0604030504040204" pitchFamily="34" charset="0"/>
                <a:ea typeface="Verdana" panose="020B0604030504040204" pitchFamily="34" charset="0"/>
                <a:cs typeface="Verdana" panose="020B0604030504040204" pitchFamily="34" charset="0"/>
              </a:rPr>
              <a:t>es die aktuelle Situation </a:t>
            </a:r>
            <a:r>
              <a:rPr lang="de-CH" sz="2400" dirty="0" smtClean="0">
                <a:latin typeface="Verdana" panose="020B0604030504040204" pitchFamily="34" charset="0"/>
                <a:ea typeface="Verdana" panose="020B0604030504040204" pitchFamily="34" charset="0"/>
                <a:cs typeface="Verdana" panose="020B0604030504040204" pitchFamily="34" charset="0"/>
              </a:rPr>
              <a:t>ermöglicht</a:t>
            </a:r>
            <a:r>
              <a:rPr lang="de-CH" sz="2400" dirty="0">
                <a:latin typeface="Verdana" panose="020B0604030504040204" pitchFamily="34" charset="0"/>
                <a:ea typeface="Verdana" panose="020B0604030504040204" pitchFamily="34" charset="0"/>
                <a:cs typeface="Verdana" panose="020B0604030504040204" pitchFamily="34" charset="0"/>
              </a:rPr>
              <a:t>, w</a:t>
            </a:r>
            <a:r>
              <a:rPr lang="de-CH" sz="2400" dirty="0" smtClean="0">
                <a:latin typeface="Verdana" panose="020B0604030504040204" pitchFamily="34" charset="0"/>
                <a:ea typeface="Verdana" panose="020B0604030504040204" pitchFamily="34" charset="0"/>
                <a:cs typeface="Verdana" panose="020B0604030504040204" pitchFamily="34" charset="0"/>
              </a:rPr>
              <a:t>erden </a:t>
            </a:r>
            <a:r>
              <a:rPr lang="de-CH" sz="2400" dirty="0">
                <a:latin typeface="Verdana" panose="020B0604030504040204" pitchFamily="34" charset="0"/>
                <a:ea typeface="Verdana" panose="020B0604030504040204" pitchFamily="34" charset="0"/>
                <a:cs typeface="Verdana" panose="020B0604030504040204" pitchFamily="34" charset="0"/>
              </a:rPr>
              <a:t>jedoch die Sparziele (</a:t>
            </a:r>
            <a:r>
              <a:rPr lang="de-CH" sz="2400" dirty="0" smtClean="0">
                <a:latin typeface="Verdana" panose="020B0604030504040204" pitchFamily="34" charset="0"/>
                <a:ea typeface="Verdana" panose="020B0604030504040204" pitchFamily="34" charset="0"/>
                <a:cs typeface="Verdana" panose="020B0604030504040204" pitchFamily="34" charset="0"/>
              </a:rPr>
              <a:t>gemäss </a:t>
            </a:r>
            <a:r>
              <a:rPr lang="de-CH" sz="2400" dirty="0" err="1">
                <a:latin typeface="Verdana" panose="020B0604030504040204" pitchFamily="34" charset="0"/>
                <a:ea typeface="Verdana" panose="020B0604030504040204" pitchFamily="34" charset="0"/>
                <a:cs typeface="Verdana" panose="020B0604030504040204" pitchFamily="34" charset="0"/>
              </a:rPr>
              <a:t>Legislaturziel</a:t>
            </a:r>
            <a:r>
              <a:rPr lang="de-CH" sz="2400" dirty="0">
                <a:latin typeface="Verdana" panose="020B0604030504040204" pitchFamily="34" charset="0"/>
                <a:ea typeface="Verdana" panose="020B0604030504040204" pitchFamily="34" charset="0"/>
                <a:cs typeface="Verdana" panose="020B0604030504040204" pitchFamily="34" charset="0"/>
              </a:rPr>
              <a:t> Nr. 2) zur Beseitigung des strukturellen Defizits weiter </a:t>
            </a:r>
            <a:r>
              <a:rPr lang="de-CH" sz="2400" dirty="0" smtClean="0">
                <a:latin typeface="Verdana" panose="020B0604030504040204" pitchFamily="34" charset="0"/>
                <a:ea typeface="Verdana" panose="020B0604030504040204" pitchFamily="34" charset="0"/>
                <a:cs typeface="Verdana" panose="020B0604030504040204" pitchFamily="34" charset="0"/>
              </a:rPr>
              <a:t>verfolgt.</a:t>
            </a:r>
            <a:endParaRPr lang="de-CH"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90131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latin typeface="Verdana" panose="020B0604030504040204" pitchFamily="34" charset="0"/>
                <a:ea typeface="Verdana" panose="020B0604030504040204" pitchFamily="34" charset="0"/>
                <a:cs typeface="Verdana" panose="020B0604030504040204" pitchFamily="34" charset="0"/>
              </a:rPr>
              <a:t>Themen</a:t>
            </a:r>
            <a:endParaRPr lang="de-CH" dirty="0">
              <a:latin typeface="Verdana" panose="020B0604030504040204" pitchFamily="34" charset="0"/>
              <a:ea typeface="Verdana" panose="020B0604030504040204" pitchFamily="34" charset="0"/>
              <a:cs typeface="Verdana" panose="020B0604030504040204" pitchFamily="34" charset="0"/>
            </a:endParaRPr>
          </a:p>
        </p:txBody>
      </p:sp>
      <p:sp>
        <p:nvSpPr>
          <p:cNvPr id="3" name="Inhaltsplatzhalter 2"/>
          <p:cNvSpPr>
            <a:spLocks noGrp="1"/>
          </p:cNvSpPr>
          <p:nvPr>
            <p:ph idx="1"/>
          </p:nvPr>
        </p:nvSpPr>
        <p:spPr>
          <a:xfrm>
            <a:off x="742950" y="1557338"/>
            <a:ext cx="8602538" cy="4467225"/>
          </a:xfrm>
        </p:spPr>
        <p:txBody>
          <a:bodyPr/>
          <a:lstStyle/>
          <a:p>
            <a:pPr marL="534988" indent="-534988">
              <a:lnSpc>
                <a:spcPct val="112000"/>
              </a:lnSpc>
              <a:spcBef>
                <a:spcPts val="0"/>
              </a:spcBef>
              <a:spcAft>
                <a:spcPts val="600"/>
              </a:spcAft>
              <a:buAutoNum type="arabicPeriod"/>
            </a:pPr>
            <a:r>
              <a:rPr lang="de-CH" sz="2600" dirty="0">
                <a:latin typeface="Verdana" panose="020B0604030504040204" pitchFamily="34" charset="0"/>
                <a:ea typeface="Verdana" panose="020B0604030504040204" pitchFamily="34" charset="0"/>
                <a:cs typeface="Verdana" panose="020B0604030504040204" pitchFamily="34" charset="0"/>
              </a:rPr>
              <a:t>Wo steht die Gemeinde in finanzieller Sicht?</a:t>
            </a:r>
          </a:p>
          <a:p>
            <a:pPr marL="534988" indent="-534988">
              <a:lnSpc>
                <a:spcPct val="112000"/>
              </a:lnSpc>
              <a:spcBef>
                <a:spcPts val="0"/>
              </a:spcBef>
              <a:spcAft>
                <a:spcPts val="600"/>
              </a:spcAft>
              <a:buAutoNum type="arabicPeriod"/>
            </a:pPr>
            <a:r>
              <a:rPr lang="de-CH" sz="2600" dirty="0">
                <a:latin typeface="Verdana" panose="020B0604030504040204" pitchFamily="34" charset="0"/>
                <a:ea typeface="Verdana" panose="020B0604030504040204" pitchFamily="34" charset="0"/>
                <a:cs typeface="Verdana" panose="020B0604030504040204" pitchFamily="34" charset="0"/>
              </a:rPr>
              <a:t>Was bedeutet Corona für die politische Gemeinde Fällanden?</a:t>
            </a:r>
          </a:p>
          <a:p>
            <a:pPr marL="534988" indent="-534988">
              <a:lnSpc>
                <a:spcPct val="112000"/>
              </a:lnSpc>
              <a:spcBef>
                <a:spcPts val="0"/>
              </a:spcBef>
              <a:spcAft>
                <a:spcPts val="600"/>
              </a:spcAft>
              <a:buAutoNum type="arabicPeriod"/>
            </a:pPr>
            <a:r>
              <a:rPr lang="de-CH" sz="2600" dirty="0">
                <a:latin typeface="Verdana" panose="020B0604030504040204" pitchFamily="34" charset="0"/>
                <a:ea typeface="Verdana" panose="020B0604030504040204" pitchFamily="34" charset="0"/>
                <a:cs typeface="Verdana" panose="020B0604030504040204" pitchFamily="34" charset="0"/>
              </a:rPr>
              <a:t>Eckpunkte des Budgets 2021</a:t>
            </a:r>
          </a:p>
          <a:p>
            <a:pPr marL="534988" indent="-534988">
              <a:lnSpc>
                <a:spcPct val="112000"/>
              </a:lnSpc>
              <a:spcBef>
                <a:spcPts val="0"/>
              </a:spcBef>
              <a:spcAft>
                <a:spcPts val="600"/>
              </a:spcAft>
              <a:buAutoNum type="arabicPeriod"/>
            </a:pPr>
            <a:r>
              <a:rPr lang="de-CH" sz="2600" dirty="0">
                <a:solidFill>
                  <a:srgbClr val="FF0000"/>
                </a:solidFill>
                <a:latin typeface="Verdana" panose="020B0604030504040204" pitchFamily="34" charset="0"/>
                <a:ea typeface="Verdana" panose="020B0604030504040204" pitchFamily="34" charset="0"/>
                <a:cs typeface="Verdana" panose="020B0604030504040204" pitchFamily="34" charset="0"/>
              </a:rPr>
              <a:t>Wie sind unsere finanziellen Perspektiven?</a:t>
            </a:r>
          </a:p>
          <a:p>
            <a:pPr>
              <a:lnSpc>
                <a:spcPct val="112000"/>
              </a:lnSpc>
              <a:spcAft>
                <a:spcPts val="600"/>
              </a:spcAft>
              <a:buFont typeface="Symbol" panose="05050102010706020507" pitchFamily="18" charset="2"/>
              <a:buChar char="-"/>
            </a:pPr>
            <a:endParaRPr lang="de-CH" sz="1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46895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smtClean="0">
                <a:latin typeface="Verdana" panose="020B0604030504040204" pitchFamily="34" charset="0"/>
                <a:ea typeface="Verdana" panose="020B0604030504040204" pitchFamily="34" charset="0"/>
                <a:cs typeface="Verdana" panose="020B0604030504040204" pitchFamily="34" charset="0"/>
              </a:rPr>
              <a:t>Künftiges </a:t>
            </a:r>
            <a:r>
              <a:rPr lang="de-CH" sz="2400" dirty="0">
                <a:latin typeface="Verdana" panose="020B0604030504040204" pitchFamily="34" charset="0"/>
                <a:ea typeface="Verdana" panose="020B0604030504040204" pitchFamily="34" charset="0"/>
                <a:cs typeface="Verdana" panose="020B0604030504040204" pitchFamily="34" charset="0"/>
              </a:rPr>
              <a:t>Investitionsniveau </a:t>
            </a:r>
            <a:r>
              <a:rPr lang="de-CH" sz="2400" dirty="0" smtClean="0">
                <a:latin typeface="Verdana" panose="020B0604030504040204" pitchFamily="34" charset="0"/>
                <a:ea typeface="Verdana" panose="020B0604030504040204" pitchFamily="34" charset="0"/>
                <a:cs typeface="Verdana" panose="020B0604030504040204" pitchFamily="34" charset="0"/>
              </a:rPr>
              <a:t>zentral </a:t>
            </a:r>
            <a:endParaRPr lang="de-CH" sz="2400" dirty="0">
              <a:latin typeface="Verdana" panose="020B0604030504040204" pitchFamily="34" charset="0"/>
              <a:ea typeface="Verdana" panose="020B0604030504040204" pitchFamily="34" charset="0"/>
              <a:cs typeface="Verdana" panose="020B0604030504040204" pitchFamily="34" charset="0"/>
            </a:endParaRPr>
          </a:p>
        </p:txBody>
      </p:sp>
      <p:pic>
        <p:nvPicPr>
          <p:cNvPr id="6" name="Grafik 5"/>
          <p:cNvPicPr>
            <a:picLocks noChangeAspect="1"/>
          </p:cNvPicPr>
          <p:nvPr/>
        </p:nvPicPr>
        <p:blipFill>
          <a:blip r:embed="rId2"/>
          <a:stretch>
            <a:fillRect/>
          </a:stretch>
        </p:blipFill>
        <p:spPr>
          <a:xfrm>
            <a:off x="1136576" y="1394936"/>
            <a:ext cx="7400925" cy="5372100"/>
          </a:xfrm>
          <a:prstGeom prst="rect">
            <a:avLst/>
          </a:prstGeom>
        </p:spPr>
      </p:pic>
      <p:sp>
        <p:nvSpPr>
          <p:cNvPr id="5" name="Textfeld 4"/>
          <p:cNvSpPr txBox="1"/>
          <p:nvPr/>
        </p:nvSpPr>
        <p:spPr>
          <a:xfrm>
            <a:off x="2216696" y="6381328"/>
            <a:ext cx="756084" cy="230832"/>
          </a:xfrm>
          <a:prstGeom prst="rect">
            <a:avLst/>
          </a:prstGeom>
          <a:solidFill>
            <a:schemeClr val="bg1"/>
          </a:solidFill>
          <a:ln>
            <a:noFill/>
          </a:ln>
        </p:spPr>
        <p:txBody>
          <a:bodyPr wrap="square" rtlCol="0">
            <a:spAutoFit/>
          </a:bodyPr>
          <a:lstStyle/>
          <a:p>
            <a:r>
              <a:rPr lang="de-CH" sz="900" dirty="0">
                <a:latin typeface="Verdana" panose="020B0604030504040204" pitchFamily="34" charset="0"/>
                <a:ea typeface="Verdana" panose="020B0604030504040204" pitchFamily="34" charset="0"/>
                <a:cs typeface="Verdana" panose="020B0604030504040204" pitchFamily="34" charset="0"/>
              </a:rPr>
              <a:t>Zwingend</a:t>
            </a:r>
          </a:p>
        </p:txBody>
      </p:sp>
    </p:spTree>
    <p:extLst>
      <p:ext uri="{BB962C8B-B14F-4D97-AF65-F5344CB8AC3E}">
        <p14:creationId xmlns:p14="http://schemas.microsoft.com/office/powerpoint/2010/main" val="38120538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latin typeface="Verdana" panose="020B0604030504040204" pitchFamily="34" charset="0"/>
                <a:ea typeface="Verdana" panose="020B0604030504040204" pitchFamily="34" charset="0"/>
                <a:cs typeface="Verdana" panose="020B0604030504040204" pitchFamily="34" charset="0"/>
              </a:rPr>
              <a:t>Die finanziellen Perspektiven</a:t>
            </a:r>
            <a:endParaRPr lang="de-CH" b="1" dirty="0">
              <a:latin typeface="Verdana" panose="020B0604030504040204" pitchFamily="34" charset="0"/>
              <a:ea typeface="Verdana" panose="020B0604030504040204" pitchFamily="34" charset="0"/>
              <a:cs typeface="Verdana" panose="020B0604030504040204" pitchFamily="34" charset="0"/>
            </a:endParaRPr>
          </a:p>
        </p:txBody>
      </p:sp>
      <p:sp>
        <p:nvSpPr>
          <p:cNvPr id="3" name="Inhaltsplatzhalter 2"/>
          <p:cNvSpPr>
            <a:spLocks noGrp="1"/>
          </p:cNvSpPr>
          <p:nvPr>
            <p:ph idx="1"/>
          </p:nvPr>
        </p:nvSpPr>
        <p:spPr>
          <a:xfrm>
            <a:off x="742950" y="1557338"/>
            <a:ext cx="8420100" cy="4751982"/>
          </a:xfrm>
        </p:spPr>
        <p:txBody>
          <a:bodyPr/>
          <a:lstStyle/>
          <a:p>
            <a:pPr>
              <a:buFont typeface="Symbol" panose="05050102010706020507" pitchFamily="18" charset="2"/>
              <a:buChar char="-"/>
            </a:pPr>
            <a:r>
              <a:rPr lang="de-CH" sz="2400" dirty="0" smtClean="0">
                <a:latin typeface="Verdana" panose="020B0604030504040204" pitchFamily="34" charset="0"/>
                <a:ea typeface="Verdana" panose="020B0604030504040204" pitchFamily="34" charset="0"/>
                <a:cs typeface="Verdana" panose="020B0604030504040204" pitchFamily="34" charset="0"/>
              </a:rPr>
              <a:t>Finanzplanung zeigt, dass die politische Gemeinde den Steuerfuss in den nächsten Jahren stabil halten kann.</a:t>
            </a:r>
            <a:endParaRPr lang="de-CH" dirty="0">
              <a:latin typeface="Verdana" panose="020B0604030504040204" pitchFamily="34" charset="0"/>
              <a:ea typeface="Verdana" panose="020B0604030504040204" pitchFamily="34" charset="0"/>
              <a:cs typeface="Verdana" panose="020B0604030504040204" pitchFamily="34" charset="0"/>
            </a:endParaRPr>
          </a:p>
          <a:p>
            <a:pPr>
              <a:buFont typeface="Symbol" panose="05050102010706020507" pitchFamily="18" charset="2"/>
              <a:buChar char="-"/>
            </a:pPr>
            <a:r>
              <a:rPr lang="de-CH" sz="2400" dirty="0" smtClean="0">
                <a:latin typeface="Verdana" panose="020B0604030504040204" pitchFamily="34" charset="0"/>
                <a:ea typeface="Verdana" panose="020B0604030504040204" pitchFamily="34" charset="0"/>
                <a:cs typeface="Verdana" panose="020B0604030504040204" pitchFamily="34" charset="0"/>
              </a:rPr>
              <a:t>Im Zentrum wird der Selbstfinanzierungsgrad stehen, der uns die Möglichkeiten für Investitionen vorgibt.</a:t>
            </a:r>
            <a:endParaRPr lang="de-CH" dirty="0">
              <a:latin typeface="Verdana" panose="020B0604030504040204" pitchFamily="34" charset="0"/>
              <a:ea typeface="Verdana" panose="020B0604030504040204" pitchFamily="34" charset="0"/>
              <a:cs typeface="Verdana" panose="020B0604030504040204" pitchFamily="34" charset="0"/>
            </a:endParaRPr>
          </a:p>
          <a:p>
            <a:pPr>
              <a:buFont typeface="Symbol" panose="05050102010706020507" pitchFamily="18" charset="2"/>
              <a:buChar char="-"/>
            </a:pPr>
            <a:r>
              <a:rPr lang="de-CH" sz="2400" dirty="0" smtClean="0">
                <a:latin typeface="Verdana" panose="020B0604030504040204" pitchFamily="34" charset="0"/>
                <a:ea typeface="Verdana" panose="020B0604030504040204" pitchFamily="34" charset="0"/>
                <a:cs typeface="Verdana" panose="020B0604030504040204" pitchFamily="34" charset="0"/>
              </a:rPr>
              <a:t>Das strategisch zentrale Thema ist die </a:t>
            </a:r>
            <a:r>
              <a:rPr lang="de-CH" sz="2400" dirty="0" err="1" smtClean="0">
                <a:latin typeface="Verdana" panose="020B0604030504040204" pitchFamily="34" charset="0"/>
                <a:ea typeface="Verdana" panose="020B0604030504040204" pitchFamily="34" charset="0"/>
                <a:cs typeface="Verdana" panose="020B0604030504040204" pitchFamily="34" charset="0"/>
              </a:rPr>
              <a:t>Stabilisie-rung</a:t>
            </a:r>
            <a:r>
              <a:rPr lang="de-CH" sz="2400" dirty="0" smtClean="0">
                <a:latin typeface="Verdana" panose="020B0604030504040204" pitchFamily="34" charset="0"/>
                <a:ea typeface="Verdana" panose="020B0604030504040204" pitchFamily="34" charset="0"/>
                <a:cs typeface="Verdana" panose="020B0604030504040204" pitchFamily="34" charset="0"/>
              </a:rPr>
              <a:t> der Steuerkraft.</a:t>
            </a:r>
            <a:endParaRPr lang="de-CH"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852847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42950" y="620713"/>
            <a:ext cx="5353050" cy="533400"/>
          </a:xfrm>
        </p:spPr>
        <p:txBody>
          <a:bodyPr/>
          <a:lstStyle/>
          <a:p>
            <a:r>
              <a:rPr lang="de-DE" dirty="0">
                <a:latin typeface="Verdana" panose="020B0604030504040204" pitchFamily="34" charset="0"/>
                <a:ea typeface="Verdana" panose="020B0604030504040204" pitchFamily="34" charset="0"/>
                <a:cs typeface="Verdana" panose="020B0604030504040204" pitchFamily="34" charset="0"/>
              </a:rPr>
              <a:t>Traktandum 1</a:t>
            </a:r>
          </a:p>
        </p:txBody>
      </p:sp>
      <p:sp>
        <p:nvSpPr>
          <p:cNvPr id="6147" name="Rectangle 3"/>
          <p:cNvSpPr>
            <a:spLocks noGrp="1" noChangeArrowheads="1"/>
          </p:cNvSpPr>
          <p:nvPr>
            <p:ph type="body" idx="1"/>
          </p:nvPr>
        </p:nvSpPr>
        <p:spPr>
          <a:xfrm>
            <a:off x="779493" y="1428736"/>
            <a:ext cx="8531225" cy="4800600"/>
          </a:xfrm>
        </p:spPr>
        <p:txBody>
          <a:bodyPr/>
          <a:lstStyle/>
          <a:p>
            <a:pPr marL="533400" indent="-533400">
              <a:lnSpc>
                <a:spcPct val="112000"/>
              </a:lnSpc>
              <a:spcBef>
                <a:spcPts val="1200"/>
              </a:spcBef>
              <a:buFont typeface="Wingdings" pitchFamily="2" charset="2"/>
              <a:buNone/>
              <a:defRPr/>
            </a:pPr>
            <a:r>
              <a:rPr lang="de-CH" b="1" dirty="0">
                <a:latin typeface="Verdana" panose="020B0604030504040204" pitchFamily="34" charset="0"/>
                <a:ea typeface="Verdana" panose="020B0604030504040204" pitchFamily="34" charset="0"/>
                <a:cs typeface="Verdana" panose="020B0604030504040204" pitchFamily="34" charset="0"/>
              </a:rPr>
              <a:t>Antrag des Gemeinderats</a:t>
            </a:r>
          </a:p>
          <a:p>
            <a:pPr marL="533400" indent="-533400">
              <a:lnSpc>
                <a:spcPct val="112000"/>
              </a:lnSpc>
              <a:spcBef>
                <a:spcPts val="1200"/>
              </a:spcBef>
              <a:buFont typeface="Wingdings" pitchFamily="2" charset="2"/>
              <a:buNone/>
              <a:defRPr/>
            </a:pPr>
            <a:r>
              <a:rPr lang="de-CH" dirty="0">
                <a:latin typeface="Verdana" panose="020B0604030504040204" pitchFamily="34" charset="0"/>
                <a:ea typeface="Verdana" panose="020B0604030504040204" pitchFamily="34" charset="0"/>
                <a:cs typeface="Verdana" panose="020B0604030504040204" pitchFamily="34" charset="0"/>
              </a:rPr>
              <a:t>Die Gemeindeversammlung beschliesst:</a:t>
            </a:r>
          </a:p>
          <a:p>
            <a:pPr marL="514350" indent="-514350">
              <a:lnSpc>
                <a:spcPct val="112000"/>
              </a:lnSpc>
              <a:spcBef>
                <a:spcPts val="1200"/>
              </a:spcBef>
              <a:buFont typeface="Wingdings" pitchFamily="2" charset="2"/>
              <a:buAutoNum type="arabicPeriod"/>
              <a:tabLst>
                <a:tab pos="540000" algn="l"/>
              </a:tabLst>
              <a:defRPr/>
            </a:pPr>
            <a:r>
              <a:rPr lang="de-CH" dirty="0">
                <a:latin typeface="Verdana" panose="020B0604030504040204" pitchFamily="34" charset="0"/>
                <a:ea typeface="Verdana" panose="020B0604030504040204" pitchFamily="34" charset="0"/>
                <a:cs typeface="Verdana" panose="020B0604030504040204" pitchFamily="34" charset="0"/>
              </a:rPr>
              <a:t>Das Budget </a:t>
            </a:r>
            <a:r>
              <a:rPr lang="de-CH" dirty="0" smtClean="0">
                <a:latin typeface="Verdana" panose="020B0604030504040204" pitchFamily="34" charset="0"/>
                <a:ea typeface="Verdana" panose="020B0604030504040204" pitchFamily="34" charset="0"/>
                <a:cs typeface="Verdana" panose="020B0604030504040204" pitchFamily="34" charset="0"/>
              </a:rPr>
              <a:t>2021 </a:t>
            </a:r>
            <a:r>
              <a:rPr lang="de-CH" dirty="0">
                <a:latin typeface="Verdana" panose="020B0604030504040204" pitchFamily="34" charset="0"/>
                <a:ea typeface="Verdana" panose="020B0604030504040204" pitchFamily="34" charset="0"/>
                <a:cs typeface="Verdana" panose="020B0604030504040204" pitchFamily="34" charset="0"/>
              </a:rPr>
              <a:t>der Politischen Gemeinde wird genehmigt.</a:t>
            </a:r>
          </a:p>
          <a:p>
            <a:pPr marL="514350" indent="-514350">
              <a:lnSpc>
                <a:spcPct val="112000"/>
              </a:lnSpc>
              <a:spcBef>
                <a:spcPts val="1200"/>
              </a:spcBef>
              <a:buFont typeface="+mj-lt"/>
              <a:buAutoNum type="arabicPeriod"/>
              <a:tabLst>
                <a:tab pos="540000" algn="l"/>
              </a:tabLst>
              <a:defRPr/>
            </a:pPr>
            <a:r>
              <a:rPr lang="de-CH" dirty="0" smtClean="0">
                <a:latin typeface="Verdana" panose="020B0604030504040204" pitchFamily="34" charset="0"/>
                <a:ea typeface="Verdana" panose="020B0604030504040204" pitchFamily="34" charset="0"/>
                <a:cs typeface="Verdana" panose="020B0604030504040204" pitchFamily="34" charset="0"/>
              </a:rPr>
              <a:t>Der </a:t>
            </a:r>
            <a:r>
              <a:rPr lang="de-CH" dirty="0">
                <a:latin typeface="Verdana" panose="020B0604030504040204" pitchFamily="34" charset="0"/>
                <a:ea typeface="Verdana" panose="020B0604030504040204" pitchFamily="34" charset="0"/>
                <a:cs typeface="Verdana" panose="020B0604030504040204" pitchFamily="34" charset="0"/>
              </a:rPr>
              <a:t>Steuerfuss wird auf 40 % </a:t>
            </a:r>
            <a:r>
              <a:rPr lang="de-CH" dirty="0" smtClean="0">
                <a:latin typeface="Verdana" panose="020B0604030504040204" pitchFamily="34" charset="0"/>
                <a:ea typeface="Verdana" panose="020B0604030504040204" pitchFamily="34" charset="0"/>
                <a:cs typeface="Verdana" panose="020B0604030504040204" pitchFamily="34" charset="0"/>
              </a:rPr>
              <a:t>des voraus- sichtlichen einfachen Gemeindesteuer-ertrags </a:t>
            </a:r>
            <a:r>
              <a:rPr lang="de-CH" dirty="0">
                <a:latin typeface="Verdana" panose="020B0604030504040204" pitchFamily="34" charset="0"/>
                <a:ea typeface="Verdana" panose="020B0604030504040204" pitchFamily="34" charset="0"/>
                <a:cs typeface="Verdana" panose="020B0604030504040204" pitchFamily="34" charset="0"/>
              </a:rPr>
              <a:t>festgesetzt.</a:t>
            </a:r>
            <a:endParaRPr lang="de-DE" dirty="0">
              <a:latin typeface="Verdana" panose="020B0604030504040204" pitchFamily="34" charset="0"/>
              <a:ea typeface="Verdana" panose="020B0604030504040204" pitchFamily="34" charset="0"/>
              <a:cs typeface="Verdana" panose="020B0604030504040204" pitchFamily="34" charset="0"/>
            </a:endParaRPr>
          </a:p>
          <a:p>
            <a:pPr marL="0" indent="0">
              <a:lnSpc>
                <a:spcPct val="112000"/>
              </a:lnSpc>
              <a:spcBef>
                <a:spcPts val="1200"/>
              </a:spcBef>
              <a:buFont typeface="Wingdings" pitchFamily="2" charset="2"/>
              <a:buNone/>
              <a:tabLst>
                <a:tab pos="540000" algn="l"/>
              </a:tabLst>
              <a:defRPr/>
            </a:pPr>
            <a:endParaRPr lang="de-CH" dirty="0"/>
          </a:p>
          <a:p>
            <a:pPr marL="533400" indent="-533400">
              <a:lnSpc>
                <a:spcPct val="90000"/>
              </a:lnSpc>
              <a:defRPr/>
            </a:pPr>
            <a:endParaRPr lang="de-CH" sz="2600" dirty="0"/>
          </a:p>
          <a:p>
            <a:pPr marL="533400" indent="-533400">
              <a:lnSpc>
                <a:spcPct val="90000"/>
              </a:lnSpc>
              <a:defRPr/>
            </a:pPr>
            <a:endParaRPr lang="de-CH" sz="2600" dirty="0"/>
          </a:p>
        </p:txBody>
      </p:sp>
    </p:spTree>
    <p:extLst>
      <p:ext uri="{BB962C8B-B14F-4D97-AF65-F5344CB8AC3E}">
        <p14:creationId xmlns:p14="http://schemas.microsoft.com/office/powerpoint/2010/main" val="1457012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latin typeface="Verdana" panose="020B0604030504040204" pitchFamily="34" charset="0"/>
                <a:ea typeface="Verdana" panose="020B0604030504040204" pitchFamily="34" charset="0"/>
                <a:cs typeface="Verdana" panose="020B0604030504040204" pitchFamily="34" charset="0"/>
              </a:rPr>
              <a:t>Traktandum 1</a:t>
            </a:r>
          </a:p>
        </p:txBody>
      </p:sp>
      <p:sp>
        <p:nvSpPr>
          <p:cNvPr id="3" name="Inhaltsplatzhalter 2"/>
          <p:cNvSpPr>
            <a:spLocks noGrp="1"/>
          </p:cNvSpPr>
          <p:nvPr>
            <p:ph idx="1"/>
          </p:nvPr>
        </p:nvSpPr>
        <p:spPr/>
        <p:txBody>
          <a:bodyPr/>
          <a:lstStyle/>
          <a:p>
            <a:pPr marL="0" indent="0">
              <a:lnSpc>
                <a:spcPct val="112000"/>
              </a:lnSpc>
              <a:buNone/>
            </a:pPr>
            <a:r>
              <a:rPr lang="de-CH" b="1" dirty="0">
                <a:latin typeface="Verdana" panose="020B0604030504040204" pitchFamily="34" charset="0"/>
                <a:ea typeface="Verdana" panose="020B0604030504040204" pitchFamily="34" charset="0"/>
                <a:cs typeface="Verdana" panose="020B0604030504040204" pitchFamily="34" charset="0"/>
              </a:rPr>
              <a:t>Abschied der RPK</a:t>
            </a:r>
          </a:p>
          <a:p>
            <a:pPr marL="0" indent="0">
              <a:lnSpc>
                <a:spcPct val="112000"/>
              </a:lnSpc>
              <a:buNone/>
            </a:pPr>
            <a:r>
              <a:rPr lang="de-CH" dirty="0">
                <a:latin typeface="Verdana" panose="020B0604030504040204" pitchFamily="34" charset="0"/>
                <a:ea typeface="Verdana" panose="020B0604030504040204" pitchFamily="34" charset="0"/>
                <a:cs typeface="Verdana" panose="020B0604030504040204" pitchFamily="34" charset="0"/>
              </a:rPr>
              <a:t>Die RPK verliest ihren Abschied </a:t>
            </a:r>
            <a:r>
              <a:rPr lang="de-CH" dirty="0" smtClean="0">
                <a:latin typeface="Verdana" panose="020B0604030504040204" pitchFamily="34" charset="0"/>
                <a:ea typeface="Verdana" panose="020B0604030504040204" pitchFamily="34" charset="0"/>
                <a:cs typeface="Verdana" panose="020B0604030504040204" pitchFamily="34" charset="0"/>
              </a:rPr>
              <a:t>und empfiehlt der Gemeindeversammlung, das Budget 2021 zu genehmigen und den Steuerfuss auf 40 % des einfachen Gemeindesteuerertrags zu belassen.</a:t>
            </a:r>
            <a:endParaRPr lang="de-CH" dirty="0">
              <a:latin typeface="Verdana" panose="020B0604030504040204" pitchFamily="34" charset="0"/>
              <a:ea typeface="Verdana" panose="020B0604030504040204" pitchFamily="34" charset="0"/>
              <a:cs typeface="Verdana" panose="020B0604030504040204" pitchFamily="34" charset="0"/>
            </a:endParaRPr>
          </a:p>
          <a:p>
            <a:pPr marL="0" indent="0">
              <a:lnSpc>
                <a:spcPct val="112000"/>
              </a:lnSpc>
              <a:buNone/>
            </a:pPr>
            <a:endParaRPr lang="de-CH" dirty="0"/>
          </a:p>
        </p:txBody>
      </p:sp>
    </p:spTree>
    <p:extLst>
      <p:ext uri="{BB962C8B-B14F-4D97-AF65-F5344CB8AC3E}">
        <p14:creationId xmlns:p14="http://schemas.microsoft.com/office/powerpoint/2010/main" val="32905426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42950" y="620713"/>
            <a:ext cx="5353050" cy="533400"/>
          </a:xfrm>
        </p:spPr>
        <p:txBody>
          <a:bodyPr/>
          <a:lstStyle/>
          <a:p>
            <a:r>
              <a:rPr lang="de-DE" dirty="0">
                <a:latin typeface="Verdana" panose="020B0604030504040204" pitchFamily="34" charset="0"/>
                <a:ea typeface="Verdana" panose="020B0604030504040204" pitchFamily="34" charset="0"/>
                <a:cs typeface="Verdana" panose="020B0604030504040204" pitchFamily="34" charset="0"/>
              </a:rPr>
              <a:t>Schlussabstimmung</a:t>
            </a:r>
          </a:p>
        </p:txBody>
      </p:sp>
      <p:sp>
        <p:nvSpPr>
          <p:cNvPr id="6147" name="Rectangle 3"/>
          <p:cNvSpPr>
            <a:spLocks noGrp="1" noChangeArrowheads="1"/>
          </p:cNvSpPr>
          <p:nvPr>
            <p:ph type="body" idx="1"/>
          </p:nvPr>
        </p:nvSpPr>
        <p:spPr>
          <a:xfrm>
            <a:off x="779493" y="1428736"/>
            <a:ext cx="8531225" cy="4800600"/>
          </a:xfrm>
        </p:spPr>
        <p:txBody>
          <a:bodyPr/>
          <a:lstStyle/>
          <a:p>
            <a:pPr marL="533400" indent="-533400">
              <a:lnSpc>
                <a:spcPct val="112000"/>
              </a:lnSpc>
              <a:spcBef>
                <a:spcPts val="1200"/>
              </a:spcBef>
              <a:buFont typeface="Wingdings" pitchFamily="2" charset="2"/>
              <a:buNone/>
              <a:defRPr/>
            </a:pPr>
            <a:r>
              <a:rPr lang="de-CH" b="1" dirty="0">
                <a:latin typeface="Verdana" panose="020B0604030504040204" pitchFamily="34" charset="0"/>
                <a:ea typeface="Verdana" panose="020B0604030504040204" pitchFamily="34" charset="0"/>
                <a:cs typeface="Verdana" panose="020B0604030504040204" pitchFamily="34" charset="0"/>
              </a:rPr>
              <a:t>Antrag des Gemeinderats</a:t>
            </a:r>
          </a:p>
          <a:p>
            <a:pPr marL="533400" indent="-533400">
              <a:lnSpc>
                <a:spcPct val="112000"/>
              </a:lnSpc>
              <a:spcBef>
                <a:spcPts val="1200"/>
              </a:spcBef>
              <a:buFont typeface="Wingdings" pitchFamily="2" charset="2"/>
              <a:buNone/>
              <a:defRPr/>
            </a:pPr>
            <a:r>
              <a:rPr lang="de-CH" dirty="0">
                <a:latin typeface="Verdana" panose="020B0604030504040204" pitchFamily="34" charset="0"/>
                <a:ea typeface="Verdana" panose="020B0604030504040204" pitchFamily="34" charset="0"/>
                <a:cs typeface="Verdana" panose="020B0604030504040204" pitchFamily="34" charset="0"/>
              </a:rPr>
              <a:t>Die Gemeindeversammlung beschliesst:</a:t>
            </a:r>
          </a:p>
          <a:p>
            <a:pPr marL="514350" indent="-514350">
              <a:lnSpc>
                <a:spcPct val="112000"/>
              </a:lnSpc>
              <a:spcBef>
                <a:spcPts val="1200"/>
              </a:spcBef>
              <a:buFont typeface="Wingdings" pitchFamily="2" charset="2"/>
              <a:buAutoNum type="arabicPeriod"/>
              <a:tabLst>
                <a:tab pos="540000" algn="l"/>
              </a:tabLst>
              <a:defRPr/>
            </a:pPr>
            <a:r>
              <a:rPr lang="de-CH" dirty="0">
                <a:latin typeface="Verdana" panose="020B0604030504040204" pitchFamily="34" charset="0"/>
                <a:ea typeface="Verdana" panose="020B0604030504040204" pitchFamily="34" charset="0"/>
                <a:cs typeface="Verdana" panose="020B0604030504040204" pitchFamily="34" charset="0"/>
              </a:rPr>
              <a:t>Das Budget </a:t>
            </a:r>
            <a:r>
              <a:rPr lang="de-CH" dirty="0" smtClean="0">
                <a:latin typeface="Verdana" panose="020B0604030504040204" pitchFamily="34" charset="0"/>
                <a:ea typeface="Verdana" panose="020B0604030504040204" pitchFamily="34" charset="0"/>
                <a:cs typeface="Verdana" panose="020B0604030504040204" pitchFamily="34" charset="0"/>
              </a:rPr>
              <a:t>2021 </a:t>
            </a:r>
            <a:r>
              <a:rPr lang="de-CH" dirty="0">
                <a:latin typeface="Verdana" panose="020B0604030504040204" pitchFamily="34" charset="0"/>
                <a:ea typeface="Verdana" panose="020B0604030504040204" pitchFamily="34" charset="0"/>
                <a:cs typeface="Verdana" panose="020B0604030504040204" pitchFamily="34" charset="0"/>
              </a:rPr>
              <a:t>der Politischen Gemeinde </a:t>
            </a:r>
            <a:r>
              <a:rPr lang="de-CH" dirty="0" smtClean="0">
                <a:latin typeface="Verdana" panose="020B0604030504040204" pitchFamily="34" charset="0"/>
                <a:ea typeface="Verdana" panose="020B0604030504040204" pitchFamily="34" charset="0"/>
                <a:cs typeface="Verdana" panose="020B0604030504040204" pitchFamily="34" charset="0"/>
              </a:rPr>
              <a:t>wird </a:t>
            </a:r>
            <a:r>
              <a:rPr lang="de-CH" dirty="0">
                <a:latin typeface="Verdana" panose="020B0604030504040204" pitchFamily="34" charset="0"/>
                <a:ea typeface="Verdana" panose="020B0604030504040204" pitchFamily="34" charset="0"/>
                <a:cs typeface="Verdana" panose="020B0604030504040204" pitchFamily="34" charset="0"/>
              </a:rPr>
              <a:t>genehmigt.</a:t>
            </a:r>
          </a:p>
          <a:p>
            <a:pPr marL="514350" indent="-514350">
              <a:lnSpc>
                <a:spcPct val="112000"/>
              </a:lnSpc>
              <a:spcBef>
                <a:spcPts val="1200"/>
              </a:spcBef>
              <a:buFont typeface="+mj-lt"/>
              <a:buAutoNum type="arabicPeriod"/>
              <a:tabLst>
                <a:tab pos="540000" algn="l"/>
              </a:tabLst>
              <a:defRPr/>
            </a:pPr>
            <a:r>
              <a:rPr lang="de-CH" dirty="0" smtClean="0">
                <a:latin typeface="Verdana" panose="020B0604030504040204" pitchFamily="34" charset="0"/>
                <a:ea typeface="Verdana" panose="020B0604030504040204" pitchFamily="34" charset="0"/>
                <a:cs typeface="Verdana" panose="020B0604030504040204" pitchFamily="34" charset="0"/>
              </a:rPr>
              <a:t>Der </a:t>
            </a:r>
            <a:r>
              <a:rPr lang="de-CH" dirty="0">
                <a:latin typeface="Verdana" panose="020B0604030504040204" pitchFamily="34" charset="0"/>
                <a:ea typeface="Verdana" panose="020B0604030504040204" pitchFamily="34" charset="0"/>
                <a:cs typeface="Verdana" panose="020B0604030504040204" pitchFamily="34" charset="0"/>
              </a:rPr>
              <a:t>Steuerfuss wird auf 40 % des </a:t>
            </a:r>
            <a:r>
              <a:rPr lang="de-CH" dirty="0" smtClean="0">
                <a:latin typeface="Verdana" panose="020B0604030504040204" pitchFamily="34" charset="0"/>
                <a:ea typeface="Verdana" panose="020B0604030504040204" pitchFamily="34" charset="0"/>
                <a:cs typeface="Verdana" panose="020B0604030504040204" pitchFamily="34" charset="0"/>
              </a:rPr>
              <a:t>voraus-sichtlichen einfachen Gemeindesteuer-ertrags </a:t>
            </a:r>
            <a:r>
              <a:rPr lang="de-CH" dirty="0">
                <a:latin typeface="Verdana" panose="020B0604030504040204" pitchFamily="34" charset="0"/>
                <a:ea typeface="Verdana" panose="020B0604030504040204" pitchFamily="34" charset="0"/>
                <a:cs typeface="Verdana" panose="020B0604030504040204" pitchFamily="34" charset="0"/>
              </a:rPr>
              <a:t>festgesetzt.</a:t>
            </a:r>
            <a:endParaRPr lang="de-DE" dirty="0">
              <a:latin typeface="Verdana" panose="020B0604030504040204" pitchFamily="34" charset="0"/>
              <a:ea typeface="Verdana" panose="020B0604030504040204" pitchFamily="34" charset="0"/>
              <a:cs typeface="Verdana" panose="020B0604030504040204" pitchFamily="34" charset="0"/>
            </a:endParaRPr>
          </a:p>
          <a:p>
            <a:pPr marL="0" indent="0">
              <a:lnSpc>
                <a:spcPct val="112000"/>
              </a:lnSpc>
              <a:spcBef>
                <a:spcPts val="1200"/>
              </a:spcBef>
              <a:buFont typeface="Wingdings" pitchFamily="2" charset="2"/>
              <a:buNone/>
              <a:tabLst>
                <a:tab pos="540000" algn="l"/>
              </a:tabLst>
              <a:defRPr/>
            </a:pPr>
            <a:endParaRPr lang="de-CH" dirty="0"/>
          </a:p>
          <a:p>
            <a:pPr marL="533400" indent="-533400">
              <a:lnSpc>
                <a:spcPct val="90000"/>
              </a:lnSpc>
              <a:defRPr/>
            </a:pPr>
            <a:endParaRPr lang="de-CH" sz="2600" dirty="0"/>
          </a:p>
          <a:p>
            <a:pPr marL="533400" indent="-533400">
              <a:lnSpc>
                <a:spcPct val="90000"/>
              </a:lnSpc>
              <a:defRPr/>
            </a:pPr>
            <a:endParaRPr lang="de-CH" sz="2600" dirty="0"/>
          </a:p>
        </p:txBody>
      </p:sp>
    </p:spTree>
    <p:extLst>
      <p:ext uri="{BB962C8B-B14F-4D97-AF65-F5344CB8AC3E}">
        <p14:creationId xmlns:p14="http://schemas.microsoft.com/office/powerpoint/2010/main" val="2836318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a:latin typeface="Verdana" panose="020B0604030504040204" pitchFamily="34" charset="0"/>
                <a:ea typeface="Verdana" panose="020B0604030504040204" pitchFamily="34" charset="0"/>
                <a:cs typeface="Verdana" panose="020B0604030504040204" pitchFamily="34" charset="0"/>
              </a:rPr>
              <a:t>Traktanden</a:t>
            </a:r>
          </a:p>
        </p:txBody>
      </p:sp>
      <p:sp>
        <p:nvSpPr>
          <p:cNvPr id="6" name="Inhaltsplatzhalter 5"/>
          <p:cNvSpPr>
            <a:spLocks noGrp="1"/>
          </p:cNvSpPr>
          <p:nvPr>
            <p:ph idx="1"/>
          </p:nvPr>
        </p:nvSpPr>
        <p:spPr>
          <a:xfrm>
            <a:off x="738158" y="1357298"/>
            <a:ext cx="8462962" cy="4808006"/>
          </a:xfrm>
        </p:spPr>
        <p:txBody>
          <a:bodyPr/>
          <a:lstStyle/>
          <a:p>
            <a:pPr marL="541338" indent="-541338">
              <a:lnSpc>
                <a:spcPct val="112000"/>
              </a:lnSpc>
              <a:spcBef>
                <a:spcPts val="0"/>
              </a:spcBef>
              <a:spcAft>
                <a:spcPts val="1200"/>
              </a:spcAft>
              <a:buFont typeface="Frutiger LT 45 Light" pitchFamily="34" charset="0"/>
              <a:buAutoNum type="arabicPeriod"/>
            </a:pPr>
            <a:r>
              <a:rPr lang="de-DE" sz="2600" dirty="0">
                <a:latin typeface="Verdana" panose="020B0604030504040204" pitchFamily="34" charset="0"/>
                <a:ea typeface="Verdana" panose="020B0604030504040204" pitchFamily="34" charset="0"/>
                <a:cs typeface="Verdana" panose="020B0604030504040204" pitchFamily="34" charset="0"/>
              </a:rPr>
              <a:t>Budget </a:t>
            </a:r>
            <a:r>
              <a:rPr lang="de-DE" sz="2600" dirty="0" smtClean="0">
                <a:latin typeface="Verdana" panose="020B0604030504040204" pitchFamily="34" charset="0"/>
                <a:ea typeface="Verdana" panose="020B0604030504040204" pitchFamily="34" charset="0"/>
                <a:cs typeface="Verdana" panose="020B0604030504040204" pitchFamily="34" charset="0"/>
              </a:rPr>
              <a:t>2021; Genehmigung </a:t>
            </a:r>
            <a:r>
              <a:rPr lang="de-DE" sz="2600" dirty="0">
                <a:latin typeface="Verdana" panose="020B0604030504040204" pitchFamily="34" charset="0"/>
                <a:ea typeface="Verdana" panose="020B0604030504040204" pitchFamily="34" charset="0"/>
                <a:cs typeface="Verdana" panose="020B0604030504040204" pitchFamily="34" charset="0"/>
              </a:rPr>
              <a:t>und Festsetzung </a:t>
            </a:r>
            <a:r>
              <a:rPr lang="de-DE" sz="2600" dirty="0" err="1" smtClean="0">
                <a:latin typeface="Verdana" panose="020B0604030504040204" pitchFamily="34" charset="0"/>
                <a:ea typeface="Verdana" panose="020B0604030504040204" pitchFamily="34" charset="0"/>
                <a:cs typeface="Verdana" panose="020B0604030504040204" pitchFamily="34" charset="0"/>
              </a:rPr>
              <a:t>Steuerfuss</a:t>
            </a:r>
            <a:endParaRPr lang="de-DE" sz="2600" dirty="0">
              <a:latin typeface="Verdana" panose="020B0604030504040204" pitchFamily="34" charset="0"/>
              <a:ea typeface="Verdana" panose="020B0604030504040204" pitchFamily="34" charset="0"/>
              <a:cs typeface="Verdana" panose="020B0604030504040204" pitchFamily="34" charset="0"/>
            </a:endParaRPr>
          </a:p>
          <a:p>
            <a:pPr marL="541338" indent="-541338">
              <a:lnSpc>
                <a:spcPct val="112000"/>
              </a:lnSpc>
              <a:spcBef>
                <a:spcPts val="0"/>
              </a:spcBef>
              <a:spcAft>
                <a:spcPts val="1200"/>
              </a:spcAft>
              <a:buFont typeface="Frutiger LT 45 Light" pitchFamily="34" charset="0"/>
              <a:buAutoNum type="arabicPeriod"/>
            </a:pPr>
            <a:r>
              <a:rPr lang="de-DE" sz="2600" dirty="0" smtClean="0">
                <a:solidFill>
                  <a:srgbClr val="FF3300"/>
                </a:solidFill>
                <a:latin typeface="Verdana" panose="020B0604030504040204" pitchFamily="34" charset="0"/>
                <a:ea typeface="Verdana" panose="020B0604030504040204" pitchFamily="34" charset="0"/>
                <a:cs typeface="Verdana" panose="020B0604030504040204" pitchFamily="34" charset="0"/>
              </a:rPr>
              <a:t>Anfragen </a:t>
            </a:r>
            <a:r>
              <a:rPr lang="de-DE" sz="2600" dirty="0">
                <a:solidFill>
                  <a:srgbClr val="FF3300"/>
                </a:solidFill>
                <a:latin typeface="Verdana" panose="020B0604030504040204" pitchFamily="34" charset="0"/>
                <a:ea typeface="Verdana" panose="020B0604030504040204" pitchFamily="34" charset="0"/>
                <a:cs typeface="Verdana" panose="020B0604030504040204" pitchFamily="34" charset="0"/>
              </a:rPr>
              <a:t>nach § 17 Gemeindegesetz</a:t>
            </a:r>
            <a:br>
              <a:rPr lang="de-DE" sz="2600" dirty="0">
                <a:solidFill>
                  <a:srgbClr val="FF3300"/>
                </a:solidFill>
                <a:latin typeface="Verdana" panose="020B0604030504040204" pitchFamily="34" charset="0"/>
                <a:ea typeface="Verdana" panose="020B0604030504040204" pitchFamily="34" charset="0"/>
                <a:cs typeface="Verdana" panose="020B0604030504040204" pitchFamily="34" charset="0"/>
              </a:rPr>
            </a:br>
            <a:r>
              <a:rPr lang="de-DE" sz="2600" dirty="0" smtClean="0">
                <a:solidFill>
                  <a:srgbClr val="FF3300"/>
                </a:solidFill>
                <a:latin typeface="Verdana" panose="020B0604030504040204" pitchFamily="34" charset="0"/>
                <a:ea typeface="Verdana" panose="020B0604030504040204" pitchFamily="34" charset="0"/>
                <a:cs typeface="Verdana" panose="020B0604030504040204" pitchFamily="34" charset="0"/>
              </a:rPr>
              <a:t>Beantwortung</a:t>
            </a:r>
          </a:p>
          <a:p>
            <a:pPr marL="0" indent="0">
              <a:lnSpc>
                <a:spcPct val="112000"/>
              </a:lnSpc>
              <a:spcBef>
                <a:spcPts val="0"/>
              </a:spcBef>
              <a:buNone/>
            </a:pPr>
            <a:endParaRPr lang="de-DE" sz="2600" dirty="0" smtClean="0">
              <a:latin typeface="Verdana" panose="020B0604030504040204" pitchFamily="34" charset="0"/>
              <a:ea typeface="Verdana" panose="020B0604030504040204" pitchFamily="34" charset="0"/>
              <a:cs typeface="Verdana" panose="020B0604030504040204" pitchFamily="34" charset="0"/>
            </a:endParaRPr>
          </a:p>
          <a:p>
            <a:pPr marL="0" indent="0">
              <a:lnSpc>
                <a:spcPct val="112000"/>
              </a:lnSpc>
              <a:spcBef>
                <a:spcPts val="0"/>
              </a:spcBef>
              <a:buNone/>
            </a:pPr>
            <a:r>
              <a:rPr lang="de-DE" sz="2600" dirty="0" smtClean="0">
                <a:latin typeface="Verdana" panose="020B0604030504040204" pitchFamily="34" charset="0"/>
                <a:ea typeface="Verdana" panose="020B0604030504040204" pitchFamily="34" charset="0"/>
                <a:cs typeface="Verdana" panose="020B0604030504040204" pitchFamily="34" charset="0"/>
              </a:rPr>
              <a:t>Im </a:t>
            </a:r>
            <a:r>
              <a:rPr lang="de-DE" sz="2600" dirty="0">
                <a:latin typeface="Verdana" panose="020B0604030504040204" pitchFamily="34" charset="0"/>
                <a:ea typeface="Verdana" panose="020B0604030504040204" pitchFamily="34" charset="0"/>
                <a:cs typeface="Verdana" panose="020B0604030504040204" pitchFamily="34" charset="0"/>
              </a:rPr>
              <a:t>Anschluss geplant:</a:t>
            </a:r>
          </a:p>
          <a:p>
            <a:pPr marL="0" indent="0">
              <a:lnSpc>
                <a:spcPct val="112000"/>
              </a:lnSpc>
              <a:spcBef>
                <a:spcPts val="0"/>
              </a:spcBef>
              <a:buNone/>
            </a:pPr>
            <a:r>
              <a:rPr lang="de-DE" sz="2600" dirty="0">
                <a:latin typeface="Verdana" panose="020B0604030504040204" pitchFamily="34" charset="0"/>
                <a:ea typeface="Verdana" panose="020B0604030504040204" pitchFamily="34" charset="0"/>
                <a:cs typeface="Verdana" panose="020B0604030504040204" pitchFamily="34" charset="0"/>
              </a:rPr>
              <a:t>Bericht über den Stand der </a:t>
            </a:r>
            <a:r>
              <a:rPr lang="de-DE" sz="2600" dirty="0" err="1">
                <a:latin typeface="Verdana" panose="020B0604030504040204" pitchFamily="34" charset="0"/>
                <a:ea typeface="Verdana" panose="020B0604030504040204" pitchFamily="34" charset="0"/>
                <a:cs typeface="Verdana" panose="020B0604030504040204" pitchFamily="34" charset="0"/>
              </a:rPr>
              <a:t>Legislaturziele</a:t>
            </a:r>
            <a:r>
              <a:rPr lang="de-DE" sz="2600" dirty="0">
                <a:latin typeface="Verdana" panose="020B0604030504040204" pitchFamily="34" charset="0"/>
                <a:ea typeface="Verdana" panose="020B0604030504040204" pitchFamily="34" charset="0"/>
                <a:cs typeface="Verdana" panose="020B0604030504040204" pitchFamily="34" charset="0"/>
              </a:rPr>
              <a:t> </a:t>
            </a:r>
            <a:br>
              <a:rPr lang="de-DE" sz="2600" dirty="0">
                <a:latin typeface="Verdana" panose="020B0604030504040204" pitchFamily="34" charset="0"/>
                <a:ea typeface="Verdana" panose="020B0604030504040204" pitchFamily="34" charset="0"/>
                <a:cs typeface="Verdana" panose="020B0604030504040204" pitchFamily="34" charset="0"/>
              </a:rPr>
            </a:br>
            <a:r>
              <a:rPr lang="de-DE" sz="2600" dirty="0">
                <a:latin typeface="Verdana" panose="020B0604030504040204" pitchFamily="34" charset="0"/>
                <a:ea typeface="Verdana" panose="020B0604030504040204" pitchFamily="34" charset="0"/>
                <a:cs typeface="Verdana" panose="020B0604030504040204" pitchFamily="34" charset="0"/>
              </a:rPr>
              <a:t>2018–2022 (Themen aus den Ressorts)</a:t>
            </a:r>
          </a:p>
          <a:p>
            <a:pPr marL="0" indent="0">
              <a:lnSpc>
                <a:spcPct val="112000"/>
              </a:lnSpc>
              <a:spcBef>
                <a:spcPts val="0"/>
              </a:spcBef>
              <a:spcAft>
                <a:spcPts val="1200"/>
              </a:spcAft>
              <a:buNone/>
            </a:pPr>
            <a:endParaRPr lang="de-DE" sz="2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94241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a:latin typeface="Verdana" panose="020B0604030504040204" pitchFamily="34" charset="0"/>
                <a:ea typeface="Verdana" panose="020B0604030504040204" pitchFamily="34" charset="0"/>
                <a:cs typeface="Verdana" panose="020B0604030504040204" pitchFamily="34" charset="0"/>
              </a:rPr>
              <a:t>Traktanden</a:t>
            </a:r>
          </a:p>
        </p:txBody>
      </p:sp>
      <p:sp>
        <p:nvSpPr>
          <p:cNvPr id="6" name="Inhaltsplatzhalter 5"/>
          <p:cNvSpPr>
            <a:spLocks noGrp="1"/>
          </p:cNvSpPr>
          <p:nvPr>
            <p:ph idx="1"/>
          </p:nvPr>
        </p:nvSpPr>
        <p:spPr>
          <a:xfrm>
            <a:off x="738158" y="1357298"/>
            <a:ext cx="8462962" cy="4808006"/>
          </a:xfrm>
        </p:spPr>
        <p:txBody>
          <a:bodyPr/>
          <a:lstStyle/>
          <a:p>
            <a:pPr marL="541338" indent="-541338">
              <a:lnSpc>
                <a:spcPct val="112000"/>
              </a:lnSpc>
              <a:spcBef>
                <a:spcPts val="0"/>
              </a:spcBef>
              <a:spcAft>
                <a:spcPts val="1200"/>
              </a:spcAft>
              <a:buFont typeface="Frutiger LT 45 Light" pitchFamily="34" charset="0"/>
              <a:buAutoNum type="arabicPeriod"/>
            </a:pPr>
            <a:r>
              <a:rPr lang="de-DE" sz="2600" dirty="0">
                <a:solidFill>
                  <a:srgbClr val="FF0000"/>
                </a:solidFill>
                <a:latin typeface="Verdana" panose="020B0604030504040204" pitchFamily="34" charset="0"/>
                <a:ea typeface="Verdana" panose="020B0604030504040204" pitchFamily="34" charset="0"/>
                <a:cs typeface="Verdana" panose="020B0604030504040204" pitchFamily="34" charset="0"/>
              </a:rPr>
              <a:t>Budget </a:t>
            </a:r>
            <a:r>
              <a:rPr lang="de-DE" sz="26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2021; Genehmigung </a:t>
            </a:r>
            <a:r>
              <a:rPr lang="de-DE" sz="2600" dirty="0">
                <a:solidFill>
                  <a:srgbClr val="FF0000"/>
                </a:solidFill>
                <a:latin typeface="Verdana" panose="020B0604030504040204" pitchFamily="34" charset="0"/>
                <a:ea typeface="Verdana" panose="020B0604030504040204" pitchFamily="34" charset="0"/>
                <a:cs typeface="Verdana" panose="020B0604030504040204" pitchFamily="34" charset="0"/>
              </a:rPr>
              <a:t>und Festsetzung </a:t>
            </a:r>
            <a:r>
              <a:rPr lang="de-DE" sz="2600" dirty="0" err="1" smtClean="0">
                <a:solidFill>
                  <a:srgbClr val="FF0000"/>
                </a:solidFill>
                <a:latin typeface="Verdana" panose="020B0604030504040204" pitchFamily="34" charset="0"/>
                <a:ea typeface="Verdana" panose="020B0604030504040204" pitchFamily="34" charset="0"/>
                <a:cs typeface="Verdana" panose="020B0604030504040204" pitchFamily="34" charset="0"/>
              </a:rPr>
              <a:t>Steuerfuss</a:t>
            </a:r>
            <a:endParaRPr lang="de-DE" sz="26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541338" indent="-541338">
              <a:lnSpc>
                <a:spcPct val="112000"/>
              </a:lnSpc>
              <a:spcBef>
                <a:spcPts val="0"/>
              </a:spcBef>
              <a:spcAft>
                <a:spcPts val="1200"/>
              </a:spcAft>
              <a:buFont typeface="Frutiger LT 45 Light" pitchFamily="34" charset="0"/>
              <a:buAutoNum type="arabicPeriod"/>
            </a:pPr>
            <a:r>
              <a:rPr lang="de-DE" sz="2600" dirty="0" smtClean="0">
                <a:latin typeface="Verdana" panose="020B0604030504040204" pitchFamily="34" charset="0"/>
                <a:ea typeface="Verdana" panose="020B0604030504040204" pitchFamily="34" charset="0"/>
                <a:cs typeface="Verdana" panose="020B0604030504040204" pitchFamily="34" charset="0"/>
              </a:rPr>
              <a:t>Anfragen </a:t>
            </a:r>
            <a:r>
              <a:rPr lang="de-DE" sz="2600" dirty="0">
                <a:latin typeface="Verdana" panose="020B0604030504040204" pitchFamily="34" charset="0"/>
                <a:ea typeface="Verdana" panose="020B0604030504040204" pitchFamily="34" charset="0"/>
                <a:cs typeface="Verdana" panose="020B0604030504040204" pitchFamily="34" charset="0"/>
              </a:rPr>
              <a:t>nach § 17 Gemeindegesetz</a:t>
            </a:r>
            <a:br>
              <a:rPr lang="de-DE" sz="2600" dirty="0">
                <a:latin typeface="Verdana" panose="020B0604030504040204" pitchFamily="34" charset="0"/>
                <a:ea typeface="Verdana" panose="020B0604030504040204" pitchFamily="34" charset="0"/>
                <a:cs typeface="Verdana" panose="020B0604030504040204" pitchFamily="34" charset="0"/>
              </a:rPr>
            </a:br>
            <a:r>
              <a:rPr lang="de-DE" sz="2600" dirty="0" smtClean="0">
                <a:latin typeface="Verdana" panose="020B0604030504040204" pitchFamily="34" charset="0"/>
                <a:ea typeface="Verdana" panose="020B0604030504040204" pitchFamily="34" charset="0"/>
                <a:cs typeface="Verdana" panose="020B0604030504040204" pitchFamily="34" charset="0"/>
              </a:rPr>
              <a:t>Beantwortung</a:t>
            </a:r>
          </a:p>
          <a:p>
            <a:pPr marL="0" indent="0">
              <a:lnSpc>
                <a:spcPct val="112000"/>
              </a:lnSpc>
              <a:spcBef>
                <a:spcPts val="0"/>
              </a:spcBef>
              <a:buNone/>
            </a:pPr>
            <a:endParaRPr lang="de-DE" sz="2600" dirty="0" smtClean="0">
              <a:latin typeface="Verdana" panose="020B0604030504040204" pitchFamily="34" charset="0"/>
              <a:ea typeface="Verdana" panose="020B0604030504040204" pitchFamily="34" charset="0"/>
              <a:cs typeface="Verdana" panose="020B0604030504040204" pitchFamily="34" charset="0"/>
            </a:endParaRPr>
          </a:p>
          <a:p>
            <a:pPr marL="0" indent="0">
              <a:lnSpc>
                <a:spcPct val="112000"/>
              </a:lnSpc>
              <a:spcBef>
                <a:spcPts val="0"/>
              </a:spcBef>
              <a:buNone/>
            </a:pPr>
            <a:r>
              <a:rPr lang="de-DE" sz="2600" dirty="0" smtClean="0">
                <a:latin typeface="Verdana" panose="020B0604030504040204" pitchFamily="34" charset="0"/>
                <a:ea typeface="Verdana" panose="020B0604030504040204" pitchFamily="34" charset="0"/>
                <a:cs typeface="Verdana" panose="020B0604030504040204" pitchFamily="34" charset="0"/>
              </a:rPr>
              <a:t>Im </a:t>
            </a:r>
            <a:r>
              <a:rPr lang="de-DE" sz="2600" dirty="0">
                <a:latin typeface="Verdana" panose="020B0604030504040204" pitchFamily="34" charset="0"/>
                <a:ea typeface="Verdana" panose="020B0604030504040204" pitchFamily="34" charset="0"/>
                <a:cs typeface="Verdana" panose="020B0604030504040204" pitchFamily="34" charset="0"/>
              </a:rPr>
              <a:t>Anschluss geplant:</a:t>
            </a:r>
          </a:p>
          <a:p>
            <a:pPr marL="0" indent="0">
              <a:lnSpc>
                <a:spcPct val="112000"/>
              </a:lnSpc>
              <a:spcBef>
                <a:spcPts val="0"/>
              </a:spcBef>
              <a:buNone/>
            </a:pPr>
            <a:r>
              <a:rPr lang="de-DE" sz="2600" dirty="0">
                <a:latin typeface="Verdana" panose="020B0604030504040204" pitchFamily="34" charset="0"/>
                <a:ea typeface="Verdana" panose="020B0604030504040204" pitchFamily="34" charset="0"/>
                <a:cs typeface="Verdana" panose="020B0604030504040204" pitchFamily="34" charset="0"/>
              </a:rPr>
              <a:t>Bericht über den Stand der </a:t>
            </a:r>
            <a:r>
              <a:rPr lang="de-DE" sz="2600" dirty="0" err="1">
                <a:latin typeface="Verdana" panose="020B0604030504040204" pitchFamily="34" charset="0"/>
                <a:ea typeface="Verdana" panose="020B0604030504040204" pitchFamily="34" charset="0"/>
                <a:cs typeface="Verdana" panose="020B0604030504040204" pitchFamily="34" charset="0"/>
              </a:rPr>
              <a:t>Legislaturziele</a:t>
            </a:r>
            <a:r>
              <a:rPr lang="de-DE" sz="2600" dirty="0">
                <a:latin typeface="Verdana" panose="020B0604030504040204" pitchFamily="34" charset="0"/>
                <a:ea typeface="Verdana" panose="020B0604030504040204" pitchFamily="34" charset="0"/>
                <a:cs typeface="Verdana" panose="020B0604030504040204" pitchFamily="34" charset="0"/>
              </a:rPr>
              <a:t> </a:t>
            </a:r>
            <a:br>
              <a:rPr lang="de-DE" sz="2600" dirty="0">
                <a:latin typeface="Verdana" panose="020B0604030504040204" pitchFamily="34" charset="0"/>
                <a:ea typeface="Verdana" panose="020B0604030504040204" pitchFamily="34" charset="0"/>
                <a:cs typeface="Verdana" panose="020B0604030504040204" pitchFamily="34" charset="0"/>
              </a:rPr>
            </a:br>
            <a:r>
              <a:rPr lang="de-DE" sz="2600" dirty="0">
                <a:latin typeface="Verdana" panose="020B0604030504040204" pitchFamily="34" charset="0"/>
                <a:ea typeface="Verdana" panose="020B0604030504040204" pitchFamily="34" charset="0"/>
                <a:cs typeface="Verdana" panose="020B0604030504040204" pitchFamily="34" charset="0"/>
              </a:rPr>
              <a:t>2018–2022 (Themen aus den Ressorts)</a:t>
            </a:r>
          </a:p>
          <a:p>
            <a:pPr marL="0" indent="0">
              <a:lnSpc>
                <a:spcPct val="112000"/>
              </a:lnSpc>
              <a:spcBef>
                <a:spcPts val="0"/>
              </a:spcBef>
              <a:spcAft>
                <a:spcPts val="1200"/>
              </a:spcAft>
              <a:buNone/>
            </a:pPr>
            <a:endParaRPr lang="de-DE" sz="2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46326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latin typeface="Verdana" panose="020B0604030504040204" pitchFamily="34" charset="0"/>
                <a:ea typeface="Verdana" panose="020B0604030504040204" pitchFamily="34" charset="0"/>
                <a:cs typeface="Verdana" panose="020B0604030504040204" pitchFamily="34" charset="0"/>
              </a:rPr>
              <a:t>Traktandum 2</a:t>
            </a:r>
            <a:endParaRPr lang="de-CH" dirty="0">
              <a:latin typeface="Verdana" panose="020B0604030504040204" pitchFamily="34" charset="0"/>
              <a:ea typeface="Verdana" panose="020B0604030504040204" pitchFamily="34" charset="0"/>
              <a:cs typeface="Verdana" panose="020B0604030504040204" pitchFamily="34" charset="0"/>
            </a:endParaRPr>
          </a:p>
        </p:txBody>
      </p:sp>
      <p:sp>
        <p:nvSpPr>
          <p:cNvPr id="3" name="Inhaltsplatzhalter 2"/>
          <p:cNvSpPr>
            <a:spLocks noGrp="1"/>
          </p:cNvSpPr>
          <p:nvPr>
            <p:ph idx="1"/>
          </p:nvPr>
        </p:nvSpPr>
        <p:spPr/>
        <p:txBody>
          <a:bodyPr/>
          <a:lstStyle/>
          <a:p>
            <a:pPr>
              <a:buFont typeface="Symbol" panose="05050102010706020507" pitchFamily="18" charset="2"/>
              <a:buChar char="-"/>
            </a:pPr>
            <a:r>
              <a:rPr lang="de-CH" dirty="0" smtClean="0">
                <a:latin typeface="Verdana" panose="020B0604030504040204" pitchFamily="34" charset="0"/>
                <a:ea typeface="Verdana" panose="020B0604030504040204" pitchFamily="34" charset="0"/>
                <a:cs typeface="Verdana" panose="020B0604030504040204" pitchFamily="34" charset="0"/>
              </a:rPr>
              <a:t>Die fünf eingegangenen Anfragen und deren Beantwortung sind vollumfänglich ausgehängt.</a:t>
            </a:r>
          </a:p>
          <a:p>
            <a:pPr>
              <a:buFont typeface="Symbol" panose="05050102010706020507" pitchFamily="18" charset="2"/>
              <a:buChar char="-"/>
            </a:pPr>
            <a:r>
              <a:rPr lang="de-CH" dirty="0" smtClean="0">
                <a:latin typeface="Verdana" panose="020B0604030504040204" pitchFamily="34" charset="0"/>
                <a:ea typeface="Verdana" panose="020B0604030504040204" pitchFamily="34" charset="0"/>
                <a:cs typeface="Verdana" panose="020B0604030504040204" pitchFamily="34" charset="0"/>
              </a:rPr>
              <a:t>Die schriftliche Antwort wurde den an-fragenden Personen fristgerecht zugestellt.</a:t>
            </a:r>
          </a:p>
          <a:p>
            <a:pPr>
              <a:buFont typeface="Symbol" panose="05050102010706020507" pitchFamily="18" charset="2"/>
              <a:buChar char="-"/>
            </a:pPr>
            <a:r>
              <a:rPr lang="de-CH" dirty="0" smtClean="0">
                <a:latin typeface="Verdana" panose="020B0604030504040204" pitchFamily="34" charset="0"/>
                <a:ea typeface="Verdana" panose="020B0604030504040204" pitchFamily="34" charset="0"/>
                <a:cs typeface="Verdana" panose="020B0604030504040204" pitchFamily="34" charset="0"/>
              </a:rPr>
              <a:t>Die anfragende Person kann zur Antwort des Gemeinderats Stellung nehmen.</a:t>
            </a:r>
          </a:p>
          <a:p>
            <a:endParaRPr lang="de-CH" dirty="0"/>
          </a:p>
        </p:txBody>
      </p:sp>
    </p:spTree>
    <p:extLst>
      <p:ext uri="{BB962C8B-B14F-4D97-AF65-F5344CB8AC3E}">
        <p14:creationId xmlns:p14="http://schemas.microsoft.com/office/powerpoint/2010/main" val="23328311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latin typeface="Verdana" panose="020B0604030504040204" pitchFamily="34" charset="0"/>
                <a:ea typeface="Verdana" panose="020B0604030504040204" pitchFamily="34" charset="0"/>
                <a:cs typeface="Verdana" panose="020B0604030504040204" pitchFamily="34" charset="0"/>
              </a:rPr>
              <a:t>Traktandum 2</a:t>
            </a:r>
            <a:endParaRPr lang="de-CH" dirty="0">
              <a:latin typeface="Verdana" panose="020B0604030504040204" pitchFamily="34" charset="0"/>
              <a:ea typeface="Verdana" panose="020B0604030504040204" pitchFamily="34" charset="0"/>
              <a:cs typeface="Verdana" panose="020B0604030504040204" pitchFamily="34" charset="0"/>
            </a:endParaRPr>
          </a:p>
        </p:txBody>
      </p:sp>
      <p:sp>
        <p:nvSpPr>
          <p:cNvPr id="3" name="Inhaltsplatzhalter 2"/>
          <p:cNvSpPr>
            <a:spLocks noGrp="1"/>
          </p:cNvSpPr>
          <p:nvPr>
            <p:ph idx="1"/>
          </p:nvPr>
        </p:nvSpPr>
        <p:spPr/>
        <p:txBody>
          <a:bodyPr/>
          <a:lstStyle/>
          <a:p>
            <a:pPr>
              <a:buFont typeface="Symbol" panose="05050102010706020507" pitchFamily="18" charset="2"/>
              <a:buChar char="-"/>
            </a:pPr>
            <a:r>
              <a:rPr lang="de-CH" dirty="0" smtClean="0">
                <a:latin typeface="Verdana" panose="020B0604030504040204" pitchFamily="34" charset="0"/>
                <a:ea typeface="Verdana" panose="020B0604030504040204" pitchFamily="34" charset="0"/>
                <a:cs typeface="Verdana" panose="020B0604030504040204" pitchFamily="34" charset="0"/>
              </a:rPr>
              <a:t>Falls Antrag auf Diskussion erfolgt, wird darüber abgestimmt.</a:t>
            </a:r>
          </a:p>
          <a:p>
            <a:pPr>
              <a:buFont typeface="Symbol" panose="05050102010706020507" pitchFamily="18" charset="2"/>
              <a:buChar char="-"/>
            </a:pPr>
            <a:r>
              <a:rPr lang="de-CH" dirty="0" smtClean="0">
                <a:latin typeface="Verdana" panose="020B0604030504040204" pitchFamily="34" charset="0"/>
                <a:ea typeface="Verdana" panose="020B0604030504040204" pitchFamily="34" charset="0"/>
                <a:cs typeface="Verdana" panose="020B0604030504040204" pitchFamily="34" charset="0"/>
              </a:rPr>
              <a:t>Wird der Antrag angenommen, werden die Anfrage und die Antwort des Gemeinderats verlesen.</a:t>
            </a:r>
          </a:p>
          <a:p>
            <a:pPr>
              <a:buFont typeface="Symbol" panose="05050102010706020507" pitchFamily="18" charset="2"/>
              <a:buChar char="-"/>
            </a:pPr>
            <a:r>
              <a:rPr lang="de-CH" dirty="0" smtClean="0">
                <a:latin typeface="Verdana" panose="020B0604030504040204" pitchFamily="34" charset="0"/>
                <a:ea typeface="Verdana" panose="020B0604030504040204" pitchFamily="34" charset="0"/>
                <a:cs typeface="Verdana" panose="020B0604030504040204" pitchFamily="34" charset="0"/>
              </a:rPr>
              <a:t>Anschliessend wird die Diskussion </a:t>
            </a:r>
            <a:r>
              <a:rPr lang="de-CH" dirty="0" err="1" smtClean="0">
                <a:latin typeface="Verdana" panose="020B0604030504040204" pitchFamily="34" charset="0"/>
                <a:ea typeface="Verdana" panose="020B0604030504040204" pitchFamily="34" charset="0"/>
                <a:cs typeface="Verdana" panose="020B0604030504040204" pitchFamily="34" charset="0"/>
              </a:rPr>
              <a:t>freige</a:t>
            </a:r>
            <a:r>
              <a:rPr lang="de-CH" dirty="0" smtClean="0">
                <a:latin typeface="Verdana" panose="020B0604030504040204" pitchFamily="34" charset="0"/>
                <a:ea typeface="Verdana" panose="020B0604030504040204" pitchFamily="34" charset="0"/>
                <a:cs typeface="Verdana" panose="020B0604030504040204" pitchFamily="34" charset="0"/>
              </a:rPr>
              <a:t>-geben.</a:t>
            </a:r>
          </a:p>
          <a:p>
            <a:endParaRPr lang="de-CH" dirty="0"/>
          </a:p>
        </p:txBody>
      </p:sp>
    </p:spTree>
    <p:extLst>
      <p:ext uri="{BB962C8B-B14F-4D97-AF65-F5344CB8AC3E}">
        <p14:creationId xmlns:p14="http://schemas.microsoft.com/office/powerpoint/2010/main" val="29063030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latin typeface="Verdana" panose="020B0604030504040204" pitchFamily="34" charset="0"/>
                <a:ea typeface="Verdana" panose="020B0604030504040204" pitchFamily="34" charset="0"/>
                <a:cs typeface="Verdana" panose="020B0604030504040204" pitchFamily="34" charset="0"/>
              </a:rPr>
              <a:t>Traktandum 2</a:t>
            </a:r>
            <a:endParaRPr lang="de-CH" dirty="0">
              <a:latin typeface="Verdana" panose="020B0604030504040204" pitchFamily="34" charset="0"/>
              <a:ea typeface="Verdana" panose="020B0604030504040204" pitchFamily="34" charset="0"/>
              <a:cs typeface="Verdana" panose="020B0604030504040204" pitchFamily="34" charset="0"/>
            </a:endParaRPr>
          </a:p>
        </p:txBody>
      </p:sp>
      <p:sp>
        <p:nvSpPr>
          <p:cNvPr id="3" name="Inhaltsplatzhalter 2"/>
          <p:cNvSpPr>
            <a:spLocks noGrp="1"/>
          </p:cNvSpPr>
          <p:nvPr>
            <p:ph idx="1"/>
          </p:nvPr>
        </p:nvSpPr>
        <p:spPr/>
        <p:txBody>
          <a:bodyPr/>
          <a:lstStyle/>
          <a:p>
            <a:pPr>
              <a:buFont typeface="Symbol" panose="05050102010706020507" pitchFamily="18" charset="2"/>
              <a:buChar char="-"/>
            </a:pPr>
            <a:endParaRPr lang="de-CH" dirty="0" smtClean="0">
              <a:latin typeface="Verdana" panose="020B0604030504040204" pitchFamily="34" charset="0"/>
              <a:ea typeface="Verdana" panose="020B0604030504040204" pitchFamily="34" charset="0"/>
              <a:cs typeface="Verdana" panose="020B0604030504040204" pitchFamily="34" charset="0"/>
            </a:endParaRPr>
          </a:p>
          <a:p>
            <a:pPr marL="514350" indent="-514350">
              <a:buFont typeface="+mj-lt"/>
              <a:buAutoNum type="arabicPeriod"/>
            </a:pPr>
            <a:r>
              <a:rPr lang="de-CH" dirty="0" smtClean="0">
                <a:latin typeface="Verdana" panose="020B0604030504040204" pitchFamily="34" charset="0"/>
                <a:ea typeface="Verdana" panose="020B0604030504040204" pitchFamily="34" charset="0"/>
                <a:cs typeface="Verdana" panose="020B0604030504040204" pitchFamily="34" charset="0"/>
              </a:rPr>
              <a:t>Anfrage </a:t>
            </a:r>
            <a:r>
              <a:rPr lang="de-CH" dirty="0">
                <a:latin typeface="Verdana" panose="020B0604030504040204" pitchFamily="34" charset="0"/>
                <a:ea typeface="Verdana" panose="020B0604030504040204" pitchFamily="34" charset="0"/>
                <a:cs typeface="Verdana" panose="020B0604030504040204" pitchFamily="34" charset="0"/>
              </a:rPr>
              <a:t>von </a:t>
            </a:r>
            <a:r>
              <a:rPr lang="de-CH" dirty="0" smtClean="0">
                <a:latin typeface="Verdana" panose="020B0604030504040204" pitchFamily="34" charset="0"/>
                <a:ea typeface="Verdana" panose="020B0604030504040204" pitchFamily="34" charset="0"/>
                <a:cs typeface="Verdana" panose="020B0604030504040204" pitchFamily="34" charset="0"/>
              </a:rPr>
              <a:t>Hans Peter Diethelm </a:t>
            </a:r>
            <a:r>
              <a:rPr lang="de-CH" dirty="0" err="1" smtClean="0">
                <a:latin typeface="Verdana" panose="020B0604030504040204" pitchFamily="34" charset="0"/>
                <a:ea typeface="Verdana" panose="020B0604030504040204" pitchFamily="34" charset="0"/>
                <a:cs typeface="Verdana" panose="020B0604030504040204" pitchFamily="34" charset="0"/>
              </a:rPr>
              <a:t>betref-fend</a:t>
            </a:r>
            <a:r>
              <a:rPr lang="de-CH" dirty="0" smtClean="0">
                <a:latin typeface="Verdana" panose="020B0604030504040204" pitchFamily="34" charset="0"/>
                <a:ea typeface="Verdana" panose="020B0604030504040204" pitchFamily="34" charset="0"/>
                <a:cs typeface="Verdana" panose="020B0604030504040204" pitchFamily="34" charset="0"/>
              </a:rPr>
              <a:t> Finanzen und Veröffentlichung der Gemeinderatsbeschlüsse</a:t>
            </a:r>
          </a:p>
          <a:p>
            <a:pPr>
              <a:buFont typeface="Symbol" panose="05050102010706020507" pitchFamily="18" charset="2"/>
              <a:buChar char="-"/>
            </a:pPr>
            <a:endParaRPr lang="de-CH" dirty="0">
              <a:latin typeface="Verdana" panose="020B0604030504040204" pitchFamily="34" charset="0"/>
              <a:ea typeface="Verdana" panose="020B0604030504040204" pitchFamily="34" charset="0"/>
              <a:cs typeface="Verdana" panose="020B0604030504040204" pitchFamily="34" charset="0"/>
            </a:endParaRPr>
          </a:p>
          <a:p>
            <a:endParaRPr lang="de-CH" dirty="0"/>
          </a:p>
        </p:txBody>
      </p:sp>
    </p:spTree>
    <p:extLst>
      <p:ext uri="{BB962C8B-B14F-4D97-AF65-F5344CB8AC3E}">
        <p14:creationId xmlns:p14="http://schemas.microsoft.com/office/powerpoint/2010/main" val="11938213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latin typeface="Verdana" panose="020B0604030504040204" pitchFamily="34" charset="0"/>
                <a:ea typeface="Verdana" panose="020B0604030504040204" pitchFamily="34" charset="0"/>
                <a:cs typeface="Verdana" panose="020B0604030504040204" pitchFamily="34" charset="0"/>
              </a:rPr>
              <a:t>Traktandum 2</a:t>
            </a:r>
            <a:endParaRPr lang="de-CH" dirty="0">
              <a:latin typeface="Verdana" panose="020B0604030504040204" pitchFamily="34" charset="0"/>
              <a:ea typeface="Verdana" panose="020B0604030504040204" pitchFamily="34" charset="0"/>
              <a:cs typeface="Verdana" panose="020B0604030504040204" pitchFamily="34" charset="0"/>
            </a:endParaRPr>
          </a:p>
        </p:txBody>
      </p:sp>
      <p:sp>
        <p:nvSpPr>
          <p:cNvPr id="3" name="Inhaltsplatzhalter 2"/>
          <p:cNvSpPr>
            <a:spLocks noGrp="1"/>
          </p:cNvSpPr>
          <p:nvPr>
            <p:ph idx="1"/>
          </p:nvPr>
        </p:nvSpPr>
        <p:spPr/>
        <p:txBody>
          <a:bodyPr/>
          <a:lstStyle/>
          <a:p>
            <a:pPr>
              <a:buFont typeface="Symbol" panose="05050102010706020507" pitchFamily="18" charset="2"/>
              <a:buChar char="-"/>
            </a:pPr>
            <a:endParaRPr lang="de-CH" dirty="0" smtClean="0">
              <a:latin typeface="Verdana" panose="020B0604030504040204" pitchFamily="34" charset="0"/>
              <a:ea typeface="Verdana" panose="020B0604030504040204" pitchFamily="34" charset="0"/>
              <a:cs typeface="Verdana" panose="020B0604030504040204" pitchFamily="34" charset="0"/>
            </a:endParaRPr>
          </a:p>
          <a:p>
            <a:pPr marL="514350" indent="-514350">
              <a:buFont typeface="+mj-lt"/>
              <a:buAutoNum type="arabicPeriod" startAt="2"/>
            </a:pPr>
            <a:r>
              <a:rPr lang="de-CH" dirty="0" smtClean="0">
                <a:latin typeface="Verdana" panose="020B0604030504040204" pitchFamily="34" charset="0"/>
                <a:ea typeface="Verdana" panose="020B0604030504040204" pitchFamily="34" charset="0"/>
                <a:cs typeface="Verdana" panose="020B0604030504040204" pitchFamily="34" charset="0"/>
              </a:rPr>
              <a:t>Anfrage von Rico Hauser betreffend Ladenlokal an der </a:t>
            </a:r>
            <a:r>
              <a:rPr lang="de-CH" dirty="0" err="1" smtClean="0">
                <a:latin typeface="Verdana" panose="020B0604030504040204" pitchFamily="34" charset="0"/>
                <a:ea typeface="Verdana" panose="020B0604030504040204" pitchFamily="34" charset="0"/>
                <a:cs typeface="Verdana" panose="020B0604030504040204" pitchFamily="34" charset="0"/>
              </a:rPr>
              <a:t>Geerenstrasse</a:t>
            </a:r>
            <a:r>
              <a:rPr lang="de-CH" dirty="0" smtClean="0">
                <a:latin typeface="Verdana" panose="020B0604030504040204" pitchFamily="34" charset="0"/>
                <a:ea typeface="Verdana" panose="020B0604030504040204" pitchFamily="34" charset="0"/>
                <a:cs typeface="Verdana" panose="020B0604030504040204" pitchFamily="34" charset="0"/>
              </a:rPr>
              <a:t> 2 in </a:t>
            </a:r>
            <a:r>
              <a:rPr lang="de-CH" dirty="0" err="1" smtClean="0">
                <a:latin typeface="Verdana" panose="020B0604030504040204" pitchFamily="34" charset="0"/>
                <a:ea typeface="Verdana" panose="020B0604030504040204" pitchFamily="34" charset="0"/>
                <a:cs typeface="Verdana" panose="020B0604030504040204" pitchFamily="34" charset="0"/>
              </a:rPr>
              <a:t>Pfaffhausen</a:t>
            </a:r>
            <a:endParaRPr lang="de-CH" dirty="0" smtClean="0">
              <a:latin typeface="Verdana" panose="020B0604030504040204" pitchFamily="34" charset="0"/>
              <a:ea typeface="Verdana" panose="020B0604030504040204" pitchFamily="34" charset="0"/>
              <a:cs typeface="Verdana" panose="020B0604030504040204" pitchFamily="34" charset="0"/>
            </a:endParaRPr>
          </a:p>
          <a:p>
            <a:pPr>
              <a:buFont typeface="Symbol" panose="05050102010706020507" pitchFamily="18" charset="2"/>
              <a:buChar char="-"/>
            </a:pPr>
            <a:endParaRPr lang="de-CH" dirty="0">
              <a:latin typeface="Verdana" panose="020B0604030504040204" pitchFamily="34" charset="0"/>
              <a:ea typeface="Verdana" panose="020B0604030504040204" pitchFamily="34" charset="0"/>
              <a:cs typeface="Verdana" panose="020B0604030504040204" pitchFamily="34" charset="0"/>
            </a:endParaRPr>
          </a:p>
          <a:p>
            <a:endParaRPr lang="de-CH" dirty="0"/>
          </a:p>
        </p:txBody>
      </p:sp>
    </p:spTree>
    <p:extLst>
      <p:ext uri="{BB962C8B-B14F-4D97-AF65-F5344CB8AC3E}">
        <p14:creationId xmlns:p14="http://schemas.microsoft.com/office/powerpoint/2010/main" val="4302707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latin typeface="Verdana" panose="020B0604030504040204" pitchFamily="34" charset="0"/>
                <a:ea typeface="Verdana" panose="020B0604030504040204" pitchFamily="34" charset="0"/>
                <a:cs typeface="Verdana" panose="020B0604030504040204" pitchFamily="34" charset="0"/>
              </a:rPr>
              <a:t>Traktandum 2</a:t>
            </a:r>
            <a:endParaRPr lang="de-CH" dirty="0">
              <a:latin typeface="Verdana" panose="020B0604030504040204" pitchFamily="34" charset="0"/>
              <a:ea typeface="Verdana" panose="020B0604030504040204" pitchFamily="34" charset="0"/>
              <a:cs typeface="Verdana" panose="020B0604030504040204" pitchFamily="34" charset="0"/>
            </a:endParaRPr>
          </a:p>
        </p:txBody>
      </p:sp>
      <p:sp>
        <p:nvSpPr>
          <p:cNvPr id="3" name="Inhaltsplatzhalter 2"/>
          <p:cNvSpPr>
            <a:spLocks noGrp="1"/>
          </p:cNvSpPr>
          <p:nvPr>
            <p:ph idx="1"/>
          </p:nvPr>
        </p:nvSpPr>
        <p:spPr/>
        <p:txBody>
          <a:bodyPr/>
          <a:lstStyle/>
          <a:p>
            <a:pPr>
              <a:buFont typeface="Symbol" panose="05050102010706020507" pitchFamily="18" charset="2"/>
              <a:buChar char="-"/>
            </a:pPr>
            <a:endParaRPr lang="de-CH" dirty="0" smtClean="0">
              <a:latin typeface="Verdana" panose="020B0604030504040204" pitchFamily="34" charset="0"/>
              <a:ea typeface="Verdana" panose="020B0604030504040204" pitchFamily="34" charset="0"/>
              <a:cs typeface="Verdana" panose="020B0604030504040204" pitchFamily="34" charset="0"/>
            </a:endParaRPr>
          </a:p>
          <a:p>
            <a:pPr marL="514350" indent="-514350">
              <a:buFont typeface="+mj-lt"/>
              <a:buAutoNum type="arabicPeriod" startAt="3"/>
            </a:pPr>
            <a:r>
              <a:rPr lang="de-CH" dirty="0" smtClean="0">
                <a:latin typeface="Verdana" panose="020B0604030504040204" pitchFamily="34" charset="0"/>
                <a:ea typeface="Verdana" panose="020B0604030504040204" pitchFamily="34" charset="0"/>
                <a:cs typeface="Verdana" panose="020B0604030504040204" pitchFamily="34" charset="0"/>
              </a:rPr>
              <a:t>Anfrage von Roland Baldinger betreffend </a:t>
            </a:r>
            <a:r>
              <a:rPr lang="de-CH" dirty="0">
                <a:latin typeface="Verdana" panose="020B0604030504040204" pitchFamily="34" charset="0"/>
                <a:ea typeface="Verdana" panose="020B0604030504040204" pitchFamily="34" charset="0"/>
                <a:cs typeface="Verdana" panose="020B0604030504040204" pitchFamily="34" charset="0"/>
              </a:rPr>
              <a:t>Personenunterführung </a:t>
            </a:r>
            <a:r>
              <a:rPr lang="de-CH" dirty="0" err="1">
                <a:latin typeface="Verdana" panose="020B0604030504040204" pitchFamily="34" charset="0"/>
                <a:ea typeface="Verdana" panose="020B0604030504040204" pitchFamily="34" charset="0"/>
                <a:cs typeface="Verdana" panose="020B0604030504040204" pitchFamily="34" charset="0"/>
              </a:rPr>
              <a:t>Maurstrasse</a:t>
            </a:r>
            <a:r>
              <a:rPr lang="de-CH" dirty="0">
                <a:latin typeface="Verdana" panose="020B0604030504040204" pitchFamily="34" charset="0"/>
                <a:ea typeface="Verdana" panose="020B0604030504040204" pitchFamily="34" charset="0"/>
                <a:cs typeface="Verdana" panose="020B0604030504040204" pitchFamily="34" charset="0"/>
              </a:rPr>
              <a:t> </a:t>
            </a:r>
            <a:endParaRPr lang="de-CH" dirty="0" smtClean="0">
              <a:latin typeface="Verdana" panose="020B0604030504040204" pitchFamily="34" charset="0"/>
              <a:ea typeface="Verdana" panose="020B0604030504040204" pitchFamily="34" charset="0"/>
              <a:cs typeface="Verdana" panose="020B0604030504040204" pitchFamily="34" charset="0"/>
            </a:endParaRPr>
          </a:p>
          <a:p>
            <a:pPr>
              <a:buFont typeface="Symbol" panose="05050102010706020507" pitchFamily="18" charset="2"/>
              <a:buChar char="-"/>
            </a:pPr>
            <a:endParaRPr lang="de-CH" dirty="0">
              <a:latin typeface="Verdana" panose="020B0604030504040204" pitchFamily="34" charset="0"/>
              <a:ea typeface="Verdana" panose="020B0604030504040204" pitchFamily="34" charset="0"/>
              <a:cs typeface="Verdana" panose="020B0604030504040204" pitchFamily="34" charset="0"/>
            </a:endParaRPr>
          </a:p>
          <a:p>
            <a:endParaRPr lang="de-CH" dirty="0"/>
          </a:p>
        </p:txBody>
      </p:sp>
    </p:spTree>
    <p:extLst>
      <p:ext uri="{BB962C8B-B14F-4D97-AF65-F5344CB8AC3E}">
        <p14:creationId xmlns:p14="http://schemas.microsoft.com/office/powerpoint/2010/main" val="14880311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latin typeface="Verdana" panose="020B0604030504040204" pitchFamily="34" charset="0"/>
                <a:ea typeface="Verdana" panose="020B0604030504040204" pitchFamily="34" charset="0"/>
                <a:cs typeface="Verdana" panose="020B0604030504040204" pitchFamily="34" charset="0"/>
              </a:rPr>
              <a:t>Traktandum 2</a:t>
            </a:r>
            <a:endParaRPr lang="de-CH" dirty="0">
              <a:latin typeface="Verdana" panose="020B0604030504040204" pitchFamily="34" charset="0"/>
              <a:ea typeface="Verdana" panose="020B0604030504040204" pitchFamily="34" charset="0"/>
              <a:cs typeface="Verdana" panose="020B0604030504040204" pitchFamily="34" charset="0"/>
            </a:endParaRPr>
          </a:p>
        </p:txBody>
      </p:sp>
      <p:sp>
        <p:nvSpPr>
          <p:cNvPr id="3" name="Inhaltsplatzhalter 2"/>
          <p:cNvSpPr>
            <a:spLocks noGrp="1"/>
          </p:cNvSpPr>
          <p:nvPr>
            <p:ph idx="1"/>
          </p:nvPr>
        </p:nvSpPr>
        <p:spPr/>
        <p:txBody>
          <a:bodyPr/>
          <a:lstStyle/>
          <a:p>
            <a:pPr>
              <a:buFont typeface="Symbol" panose="05050102010706020507" pitchFamily="18" charset="2"/>
              <a:buChar char="-"/>
            </a:pPr>
            <a:endParaRPr lang="de-CH" dirty="0" smtClean="0">
              <a:latin typeface="Verdana" panose="020B0604030504040204" pitchFamily="34" charset="0"/>
              <a:ea typeface="Verdana" panose="020B0604030504040204" pitchFamily="34" charset="0"/>
              <a:cs typeface="Verdana" panose="020B0604030504040204" pitchFamily="34" charset="0"/>
            </a:endParaRPr>
          </a:p>
          <a:p>
            <a:pPr marL="514350" indent="-514350">
              <a:buFont typeface="+mj-lt"/>
              <a:buAutoNum type="arabicPeriod" startAt="4"/>
            </a:pPr>
            <a:r>
              <a:rPr lang="de-CH" dirty="0" smtClean="0">
                <a:latin typeface="Verdana" panose="020B0604030504040204" pitchFamily="34" charset="0"/>
                <a:ea typeface="Verdana" panose="020B0604030504040204" pitchFamily="34" charset="0"/>
                <a:cs typeface="Verdana" panose="020B0604030504040204" pitchFamily="34" charset="0"/>
              </a:rPr>
              <a:t>Anfrage von Roland Baldinger betreffend Gemeindelogo</a:t>
            </a:r>
          </a:p>
          <a:p>
            <a:pPr>
              <a:buFont typeface="Symbol" panose="05050102010706020507" pitchFamily="18" charset="2"/>
              <a:buChar char="-"/>
            </a:pPr>
            <a:endParaRPr lang="de-CH" dirty="0">
              <a:latin typeface="Verdana" panose="020B0604030504040204" pitchFamily="34" charset="0"/>
              <a:ea typeface="Verdana" panose="020B0604030504040204" pitchFamily="34" charset="0"/>
              <a:cs typeface="Verdana" panose="020B0604030504040204" pitchFamily="34" charset="0"/>
            </a:endParaRPr>
          </a:p>
          <a:p>
            <a:endParaRPr lang="de-CH" dirty="0"/>
          </a:p>
        </p:txBody>
      </p:sp>
    </p:spTree>
    <p:extLst>
      <p:ext uri="{BB962C8B-B14F-4D97-AF65-F5344CB8AC3E}">
        <p14:creationId xmlns:p14="http://schemas.microsoft.com/office/powerpoint/2010/main" val="7012872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latin typeface="Verdana" panose="020B0604030504040204" pitchFamily="34" charset="0"/>
                <a:ea typeface="Verdana" panose="020B0604030504040204" pitchFamily="34" charset="0"/>
                <a:cs typeface="Verdana" panose="020B0604030504040204" pitchFamily="34" charset="0"/>
              </a:rPr>
              <a:t>Traktandum 2</a:t>
            </a:r>
            <a:endParaRPr lang="de-CH" dirty="0">
              <a:latin typeface="Verdana" panose="020B0604030504040204" pitchFamily="34" charset="0"/>
              <a:ea typeface="Verdana" panose="020B0604030504040204" pitchFamily="34" charset="0"/>
              <a:cs typeface="Verdana" panose="020B0604030504040204" pitchFamily="34" charset="0"/>
            </a:endParaRPr>
          </a:p>
        </p:txBody>
      </p:sp>
      <p:sp>
        <p:nvSpPr>
          <p:cNvPr id="3" name="Inhaltsplatzhalter 2"/>
          <p:cNvSpPr>
            <a:spLocks noGrp="1"/>
          </p:cNvSpPr>
          <p:nvPr>
            <p:ph idx="1"/>
          </p:nvPr>
        </p:nvSpPr>
        <p:spPr/>
        <p:txBody>
          <a:bodyPr/>
          <a:lstStyle/>
          <a:p>
            <a:pPr>
              <a:buFont typeface="Symbol" panose="05050102010706020507" pitchFamily="18" charset="2"/>
              <a:buChar char="-"/>
            </a:pPr>
            <a:endParaRPr lang="de-CH" dirty="0" smtClean="0">
              <a:latin typeface="Verdana" panose="020B0604030504040204" pitchFamily="34" charset="0"/>
              <a:ea typeface="Verdana" panose="020B0604030504040204" pitchFamily="34" charset="0"/>
              <a:cs typeface="Verdana" panose="020B0604030504040204" pitchFamily="34" charset="0"/>
            </a:endParaRPr>
          </a:p>
          <a:p>
            <a:pPr marL="514350" indent="-514350">
              <a:buFont typeface="+mj-lt"/>
              <a:buAutoNum type="arabicPeriod" startAt="5"/>
            </a:pPr>
            <a:r>
              <a:rPr lang="de-CH" dirty="0" smtClean="0">
                <a:latin typeface="Verdana" panose="020B0604030504040204" pitchFamily="34" charset="0"/>
                <a:ea typeface="Verdana" panose="020B0604030504040204" pitchFamily="34" charset="0"/>
                <a:cs typeface="Verdana" panose="020B0604030504040204" pitchFamily="34" charset="0"/>
              </a:rPr>
              <a:t>Anfrage von Dietrich </a:t>
            </a:r>
            <a:r>
              <a:rPr lang="de-CH" dirty="0" err="1" smtClean="0">
                <a:latin typeface="Verdana" panose="020B0604030504040204" pitchFamily="34" charset="0"/>
                <a:ea typeface="Verdana" panose="020B0604030504040204" pitchFamily="34" charset="0"/>
                <a:cs typeface="Verdana" panose="020B0604030504040204" pitchFamily="34" charset="0"/>
              </a:rPr>
              <a:t>Hunkeler</a:t>
            </a:r>
            <a:r>
              <a:rPr lang="de-CH" dirty="0" smtClean="0">
                <a:latin typeface="Verdana" panose="020B0604030504040204" pitchFamily="34" charset="0"/>
                <a:ea typeface="Verdana" panose="020B0604030504040204" pitchFamily="34" charset="0"/>
                <a:cs typeface="Verdana" panose="020B0604030504040204" pitchFamily="34" charset="0"/>
              </a:rPr>
              <a:t> betreffend Grundeigentum und neue </a:t>
            </a:r>
            <a:r>
              <a:rPr lang="de-CH" dirty="0" err="1" smtClean="0">
                <a:latin typeface="Verdana" panose="020B0604030504040204" pitchFamily="34" charset="0"/>
                <a:ea typeface="Verdana" panose="020B0604030504040204" pitchFamily="34" charset="0"/>
                <a:cs typeface="Verdana" panose="020B0604030504040204" pitchFamily="34" charset="0"/>
              </a:rPr>
              <a:t>Fusswegverbin</a:t>
            </a:r>
            <a:r>
              <a:rPr lang="de-CH" dirty="0" smtClean="0">
                <a:latin typeface="Verdana" panose="020B0604030504040204" pitchFamily="34" charset="0"/>
                <a:ea typeface="Verdana" panose="020B0604030504040204" pitchFamily="34" charset="0"/>
                <a:cs typeface="Verdana" panose="020B0604030504040204" pitchFamily="34" charset="0"/>
              </a:rPr>
              <a:t>-dung</a:t>
            </a:r>
            <a:endParaRPr lang="de-CH" dirty="0">
              <a:latin typeface="Verdana" panose="020B0604030504040204" pitchFamily="34" charset="0"/>
              <a:ea typeface="Verdana" panose="020B0604030504040204" pitchFamily="34" charset="0"/>
              <a:cs typeface="Verdana" panose="020B0604030504040204" pitchFamily="34" charset="0"/>
            </a:endParaRPr>
          </a:p>
          <a:p>
            <a:pPr>
              <a:buFont typeface="Symbol" panose="05050102010706020507" pitchFamily="18" charset="2"/>
              <a:buChar char="-"/>
            </a:pPr>
            <a:endParaRPr lang="de-CH" dirty="0">
              <a:latin typeface="Verdana" panose="020B0604030504040204" pitchFamily="34" charset="0"/>
              <a:ea typeface="Verdana" panose="020B0604030504040204" pitchFamily="34" charset="0"/>
              <a:cs typeface="Verdana" panose="020B0604030504040204" pitchFamily="34" charset="0"/>
            </a:endParaRPr>
          </a:p>
          <a:p>
            <a:endParaRPr lang="de-CH" dirty="0"/>
          </a:p>
        </p:txBody>
      </p:sp>
    </p:spTree>
    <p:extLst>
      <p:ext uri="{BB962C8B-B14F-4D97-AF65-F5344CB8AC3E}">
        <p14:creationId xmlns:p14="http://schemas.microsoft.com/office/powerpoint/2010/main" val="5150496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2950" y="620713"/>
            <a:ext cx="6226274" cy="533400"/>
          </a:xfrm>
        </p:spPr>
        <p:txBody>
          <a:bodyPr/>
          <a:lstStyle/>
          <a:p>
            <a:r>
              <a:rPr lang="de-CH" dirty="0" smtClean="0">
                <a:latin typeface="Verdana" panose="020B0604030504040204" pitchFamily="34" charset="0"/>
                <a:ea typeface="Verdana" panose="020B0604030504040204" pitchFamily="34" charset="0"/>
                <a:cs typeface="Verdana" panose="020B0604030504040204" pitchFamily="34" charset="0"/>
              </a:rPr>
              <a:t>Traktandum 2 – Rechtsgrundlage </a:t>
            </a:r>
            <a:endParaRPr lang="de-CH" dirty="0">
              <a:latin typeface="Verdana" panose="020B0604030504040204" pitchFamily="34" charset="0"/>
              <a:ea typeface="Verdana" panose="020B0604030504040204" pitchFamily="34" charset="0"/>
              <a:cs typeface="Verdana" panose="020B0604030504040204" pitchFamily="34" charset="0"/>
            </a:endParaRPr>
          </a:p>
        </p:txBody>
      </p:sp>
      <p:sp>
        <p:nvSpPr>
          <p:cNvPr id="3" name="Inhaltsplatzhalter 2"/>
          <p:cNvSpPr>
            <a:spLocks noGrp="1"/>
          </p:cNvSpPr>
          <p:nvPr>
            <p:ph idx="1"/>
          </p:nvPr>
        </p:nvSpPr>
        <p:spPr/>
        <p:txBody>
          <a:bodyPr/>
          <a:lstStyle/>
          <a:p>
            <a:pPr>
              <a:buFont typeface="Symbol" panose="05050102010706020507" pitchFamily="18" charset="2"/>
              <a:buChar char="-"/>
            </a:pPr>
            <a:r>
              <a:rPr lang="de-CH" sz="1400" dirty="0" smtClean="0">
                <a:latin typeface="Verdana" panose="020B0604030504040204" pitchFamily="34" charset="0"/>
                <a:ea typeface="Verdana" panose="020B0604030504040204" pitchFamily="34" charset="0"/>
                <a:cs typeface="Verdana" panose="020B0604030504040204" pitchFamily="34" charset="0"/>
              </a:rPr>
              <a:t>Der </a:t>
            </a:r>
            <a:r>
              <a:rPr lang="de-CH" sz="1400" dirty="0">
                <a:latin typeface="Verdana" panose="020B0604030504040204" pitchFamily="34" charset="0"/>
                <a:ea typeface="Verdana" panose="020B0604030504040204" pitchFamily="34" charset="0"/>
                <a:cs typeface="Verdana" panose="020B0604030504040204" pitchFamily="34" charset="0"/>
              </a:rPr>
              <a:t>Gemeindevorstand muss die Stimmberechtigten über die Anfrage und die Antwort </a:t>
            </a:r>
            <a:r>
              <a:rPr lang="de-CH" sz="1400" i="1" dirty="0">
                <a:latin typeface="Verdana" panose="020B0604030504040204" pitchFamily="34" charset="0"/>
                <a:ea typeface="Verdana" panose="020B0604030504040204" pitchFamily="34" charset="0"/>
                <a:cs typeface="Verdana" panose="020B0604030504040204" pitchFamily="34" charset="0"/>
              </a:rPr>
              <a:t>in Kenntnis setzen</a:t>
            </a:r>
            <a:r>
              <a:rPr lang="de-CH" sz="1400" dirty="0">
                <a:latin typeface="Verdana" panose="020B0604030504040204" pitchFamily="34" charset="0"/>
                <a:ea typeface="Verdana" panose="020B0604030504040204" pitchFamily="34" charset="0"/>
                <a:cs typeface="Verdana" panose="020B0604030504040204" pitchFamily="34" charset="0"/>
              </a:rPr>
              <a:t> – das kann, muss aber nicht notwendigerweise durch Verlesen erfolgen. </a:t>
            </a:r>
          </a:p>
          <a:p>
            <a:pPr>
              <a:buFont typeface="Symbol" panose="05050102010706020507" pitchFamily="18" charset="2"/>
              <a:buChar char="-"/>
            </a:pPr>
            <a:r>
              <a:rPr lang="de-CH" sz="1400" dirty="0">
                <a:latin typeface="Verdana" panose="020B0604030504040204" pitchFamily="34" charset="0"/>
                <a:ea typeface="Verdana" panose="020B0604030504040204" pitchFamily="34" charset="0"/>
                <a:cs typeface="Verdana" panose="020B0604030504040204" pitchFamily="34" charset="0"/>
              </a:rPr>
              <a:t>Die anfragende Person kann zur Antwort Stellung nehmen – es besteht das Recht auf eine dem Anfragegegenstand und der Antwort des Gemeinderats </a:t>
            </a:r>
            <a:r>
              <a:rPr lang="de-CH" sz="1400" i="1" dirty="0">
                <a:latin typeface="Verdana" panose="020B0604030504040204" pitchFamily="34" charset="0"/>
                <a:ea typeface="Verdana" panose="020B0604030504040204" pitchFamily="34" charset="0"/>
                <a:cs typeface="Verdana" panose="020B0604030504040204" pitchFamily="34" charset="0"/>
              </a:rPr>
              <a:t>angemessene</a:t>
            </a:r>
            <a:r>
              <a:rPr lang="de-CH" sz="1400" dirty="0">
                <a:latin typeface="Verdana" panose="020B0604030504040204" pitchFamily="34" charset="0"/>
                <a:ea typeface="Verdana" panose="020B0604030504040204" pitchFamily="34" charset="0"/>
                <a:cs typeface="Verdana" panose="020B0604030504040204" pitchFamily="34" charset="0"/>
              </a:rPr>
              <a:t> Stellungnahme.</a:t>
            </a:r>
          </a:p>
          <a:p>
            <a:pPr>
              <a:buFont typeface="Symbol" panose="05050102010706020507" pitchFamily="18" charset="2"/>
              <a:buChar char="-"/>
            </a:pPr>
            <a:r>
              <a:rPr lang="de-CH" sz="1400" dirty="0">
                <a:latin typeface="Verdana" panose="020B0604030504040204" pitchFamily="34" charset="0"/>
                <a:ea typeface="Verdana" panose="020B0604030504040204" pitchFamily="34" charset="0"/>
                <a:cs typeface="Verdana" panose="020B0604030504040204" pitchFamily="34" charset="0"/>
              </a:rPr>
              <a:t>Die GV kann beschliessen, dass über den Gegenstand der Anfrage eine Diskussion </a:t>
            </a:r>
            <a:r>
              <a:rPr lang="de-CH" sz="1400" dirty="0" smtClean="0">
                <a:latin typeface="Verdana" panose="020B0604030504040204" pitchFamily="34" charset="0"/>
                <a:ea typeface="Verdana" panose="020B0604030504040204" pitchFamily="34" charset="0"/>
                <a:cs typeface="Verdana" panose="020B0604030504040204" pitchFamily="34" charset="0"/>
              </a:rPr>
              <a:t>stattfindet</a:t>
            </a:r>
            <a:r>
              <a:rPr lang="de-CH" sz="1400" dirty="0">
                <a:latin typeface="Verdana" panose="020B0604030504040204" pitchFamily="34" charset="0"/>
                <a:ea typeface="Verdana" panose="020B0604030504040204" pitchFamily="34" charset="0"/>
                <a:cs typeface="Verdana" panose="020B0604030504040204" pitchFamily="34" charset="0"/>
              </a:rPr>
              <a:t>. Der Antrag auf Diskussion kann von der anfragenden Person oder einem anderen stimmberechtigten Versammlungsteilnehmer gestellt werden. Das Gesetz sieht keine Verpflichtung des Versammlungsleiters vor, danach zu fragen, ob jemand einen entsprechenden Antrag stellen möchte. Ein Antrag auf Diskussion bedarf der </a:t>
            </a:r>
            <a:r>
              <a:rPr lang="de-CH" sz="1400" dirty="0" err="1" smtClean="0">
                <a:latin typeface="Verdana" panose="020B0604030504040204" pitchFamily="34" charset="0"/>
                <a:ea typeface="Verdana" panose="020B0604030504040204" pitchFamily="34" charset="0"/>
                <a:cs typeface="Verdana" panose="020B0604030504040204" pitchFamily="34" charset="0"/>
              </a:rPr>
              <a:t>Zustim-mung</a:t>
            </a:r>
            <a:r>
              <a:rPr lang="de-CH" sz="1400" dirty="0" smtClean="0">
                <a:latin typeface="Verdana" panose="020B0604030504040204" pitchFamily="34" charset="0"/>
                <a:ea typeface="Verdana" panose="020B0604030504040204" pitchFamily="34" charset="0"/>
                <a:cs typeface="Verdana" panose="020B0604030504040204" pitchFamily="34" charset="0"/>
              </a:rPr>
              <a:t> </a:t>
            </a:r>
            <a:r>
              <a:rPr lang="de-CH" sz="1400" dirty="0">
                <a:latin typeface="Verdana" panose="020B0604030504040204" pitchFamily="34" charset="0"/>
                <a:ea typeface="Verdana" panose="020B0604030504040204" pitchFamily="34" charset="0"/>
                <a:cs typeface="Verdana" panose="020B0604030504040204" pitchFamily="34" charset="0"/>
              </a:rPr>
              <a:t>durch die Mehrheit der anwesenden Stimmberechtigten; ansonsten findet keine Diskussion statt</a:t>
            </a:r>
            <a:r>
              <a:rPr lang="de-CH" sz="1400" dirty="0" smtClean="0">
                <a:latin typeface="Verdana" panose="020B0604030504040204" pitchFamily="34" charset="0"/>
                <a:ea typeface="Verdana" panose="020B0604030504040204" pitchFamily="34" charset="0"/>
                <a:cs typeface="Verdana" panose="020B0604030504040204" pitchFamily="34" charset="0"/>
              </a:rPr>
              <a:t>.</a:t>
            </a:r>
            <a:endParaRPr lang="de-CH" sz="1400" dirty="0">
              <a:latin typeface="Verdana" panose="020B0604030504040204" pitchFamily="34" charset="0"/>
              <a:ea typeface="Verdana" panose="020B0604030504040204" pitchFamily="34" charset="0"/>
              <a:cs typeface="Verdana" panose="020B0604030504040204" pitchFamily="34" charset="0"/>
            </a:endParaRPr>
          </a:p>
          <a:p>
            <a:pPr>
              <a:buFont typeface="Symbol" panose="05050102010706020507" pitchFamily="18" charset="2"/>
              <a:buChar char="-"/>
            </a:pPr>
            <a:r>
              <a:rPr lang="de-CH" sz="1400" dirty="0">
                <a:latin typeface="Verdana" panose="020B0604030504040204" pitchFamily="34" charset="0"/>
                <a:ea typeface="Verdana" panose="020B0604030504040204" pitchFamily="34" charset="0"/>
                <a:cs typeface="Verdana" panose="020B0604030504040204" pitchFamily="34" charset="0"/>
              </a:rPr>
              <a:t>Es kann dann auch jederzeit ein Ordnungsantrag auf Abbruch der Diskussion gestellt werden. Darüber muss unverzüglich abgestimmt werden</a:t>
            </a:r>
            <a:r>
              <a:rPr lang="de-CH" sz="1400" dirty="0" smtClean="0">
                <a:latin typeface="Verdana" panose="020B0604030504040204" pitchFamily="34" charset="0"/>
                <a:ea typeface="Verdana" panose="020B0604030504040204" pitchFamily="34" charset="0"/>
                <a:cs typeface="Verdana" panose="020B0604030504040204" pitchFamily="34" charset="0"/>
              </a:rPr>
              <a:t>.</a:t>
            </a:r>
            <a:endParaRPr lang="de-CH" sz="1400" dirty="0">
              <a:latin typeface="Verdana" panose="020B0604030504040204" pitchFamily="34" charset="0"/>
              <a:ea typeface="Verdana" panose="020B0604030504040204" pitchFamily="34" charset="0"/>
              <a:cs typeface="Verdana" panose="020B0604030504040204" pitchFamily="34" charset="0"/>
            </a:endParaRPr>
          </a:p>
          <a:p>
            <a:pPr>
              <a:buFont typeface="Symbol" panose="05050102010706020507" pitchFamily="18" charset="2"/>
              <a:buChar char="-"/>
            </a:pPr>
            <a:r>
              <a:rPr lang="de-CH" sz="1400" dirty="0">
                <a:latin typeface="Verdana" panose="020B0604030504040204" pitchFamily="34" charset="0"/>
                <a:ea typeface="Verdana" panose="020B0604030504040204" pitchFamily="34" charset="0"/>
                <a:cs typeface="Verdana" panose="020B0604030504040204" pitchFamily="34" charset="0"/>
              </a:rPr>
              <a:t>Mit der Beantwortung der Anfrage, der Stellungnahme der anfragenden Person und gegebenenfalls der Diskussion ist die rechtliche Wirkung der Anfrage erschöpft. Es können weder zusätzliche Abklärungen verlangt noch dem Gemeindevorstand </a:t>
            </a:r>
            <a:r>
              <a:rPr lang="de-CH" sz="1400" smtClean="0">
                <a:latin typeface="Verdana" panose="020B0604030504040204" pitchFamily="34" charset="0"/>
                <a:ea typeface="Verdana" panose="020B0604030504040204" pitchFamily="34" charset="0"/>
                <a:cs typeface="Verdana" panose="020B0604030504040204" pitchFamily="34" charset="0"/>
              </a:rPr>
              <a:t>ander-weitige</a:t>
            </a:r>
            <a:r>
              <a:rPr lang="de-CH" sz="1400" dirty="0" smtClean="0">
                <a:latin typeface="Verdana" panose="020B0604030504040204" pitchFamily="34" charset="0"/>
                <a:ea typeface="Verdana" panose="020B0604030504040204" pitchFamily="34" charset="0"/>
                <a:cs typeface="Verdana" panose="020B0604030504040204" pitchFamily="34" charset="0"/>
              </a:rPr>
              <a:t> </a:t>
            </a:r>
            <a:r>
              <a:rPr lang="de-CH" sz="1400" dirty="0">
                <a:latin typeface="Verdana" panose="020B0604030504040204" pitchFamily="34" charset="0"/>
                <a:ea typeface="Verdana" panose="020B0604030504040204" pitchFamily="34" charset="0"/>
                <a:cs typeface="Verdana" panose="020B0604030504040204" pitchFamily="34" charset="0"/>
              </a:rPr>
              <a:t>Aufträge erteilt werden. Es findet auch keine Abstimmung statt.</a:t>
            </a:r>
          </a:p>
          <a:p>
            <a:pPr marL="0" indent="0">
              <a:buNone/>
            </a:pPr>
            <a:endParaRPr lang="de-CH" dirty="0">
              <a:latin typeface="Verdana" panose="020B0604030504040204" pitchFamily="34" charset="0"/>
              <a:ea typeface="Verdana" panose="020B0604030504040204" pitchFamily="34" charset="0"/>
              <a:cs typeface="Verdana" panose="020B0604030504040204" pitchFamily="34" charset="0"/>
            </a:endParaRPr>
          </a:p>
          <a:p>
            <a:endParaRPr lang="de-CH" dirty="0"/>
          </a:p>
        </p:txBody>
      </p:sp>
    </p:spTree>
    <p:extLst>
      <p:ext uri="{BB962C8B-B14F-4D97-AF65-F5344CB8AC3E}">
        <p14:creationId xmlns:p14="http://schemas.microsoft.com/office/powerpoint/2010/main" val="7478554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latin typeface="Verdana" panose="020B0604030504040204" pitchFamily="34" charset="0"/>
                <a:ea typeface="Verdana" panose="020B0604030504040204" pitchFamily="34" charset="0"/>
                <a:cs typeface="Verdana" panose="020B0604030504040204" pitchFamily="34" charset="0"/>
              </a:rPr>
              <a:t>Rechtsmittel</a:t>
            </a:r>
          </a:p>
        </p:txBody>
      </p:sp>
      <p:sp>
        <p:nvSpPr>
          <p:cNvPr id="3" name="Inhaltsplatzhalter 2"/>
          <p:cNvSpPr>
            <a:spLocks noGrp="1"/>
          </p:cNvSpPr>
          <p:nvPr>
            <p:ph idx="1"/>
          </p:nvPr>
        </p:nvSpPr>
        <p:spPr>
          <a:xfrm>
            <a:off x="738158" y="1428736"/>
            <a:ext cx="8535322" cy="5026038"/>
          </a:xfrm>
          <a:noFill/>
        </p:spPr>
        <p:txBody>
          <a:bodyPr/>
          <a:lstStyle/>
          <a:p>
            <a:pPr marL="358775" indent="-358775">
              <a:lnSpc>
                <a:spcPct val="112000"/>
              </a:lnSpc>
              <a:spcBef>
                <a:spcPts val="1200"/>
              </a:spcBef>
              <a:buFont typeface="Symbol" panose="05050102010706020507" pitchFamily="18" charset="2"/>
              <a:buChar char="-"/>
              <a:defRPr/>
            </a:pPr>
            <a:r>
              <a:rPr lang="de-CH" sz="1800" dirty="0">
                <a:latin typeface="Verdana" panose="020B0604030504040204" pitchFamily="34" charset="0"/>
                <a:ea typeface="Verdana" panose="020B0604030504040204" pitchFamily="34" charset="0"/>
                <a:cs typeface="Verdana" panose="020B0604030504040204" pitchFamily="34" charset="0"/>
              </a:rPr>
              <a:t>Gegen die Beschlüsse der Gemeindeversammlung kann wegen </a:t>
            </a:r>
            <a:r>
              <a:rPr lang="de-CH" sz="1800" dirty="0" err="1" smtClean="0">
                <a:latin typeface="Verdana" panose="020B0604030504040204" pitchFamily="34" charset="0"/>
                <a:ea typeface="Verdana" panose="020B0604030504040204" pitchFamily="34" charset="0"/>
                <a:cs typeface="Verdana" panose="020B0604030504040204" pitchFamily="34" charset="0"/>
              </a:rPr>
              <a:t>Ver-letzung</a:t>
            </a:r>
            <a:r>
              <a:rPr lang="de-CH" sz="1800" dirty="0" smtClean="0">
                <a:latin typeface="Verdana" panose="020B0604030504040204" pitchFamily="34" charset="0"/>
                <a:ea typeface="Verdana" panose="020B0604030504040204" pitchFamily="34" charset="0"/>
                <a:cs typeface="Verdana" panose="020B0604030504040204" pitchFamily="34" charset="0"/>
              </a:rPr>
              <a:t> </a:t>
            </a:r>
            <a:r>
              <a:rPr lang="de-CH" sz="1800" dirty="0">
                <a:latin typeface="Verdana" panose="020B0604030504040204" pitchFamily="34" charset="0"/>
                <a:ea typeface="Verdana" panose="020B0604030504040204" pitchFamily="34" charset="0"/>
                <a:cs typeface="Verdana" panose="020B0604030504040204" pitchFamily="34" charset="0"/>
              </a:rPr>
              <a:t>von Vorschriften über die politischen Rechte und deren </a:t>
            </a:r>
            <a:r>
              <a:rPr lang="de-CH" sz="1800" dirty="0" smtClean="0">
                <a:latin typeface="Verdana" panose="020B0604030504040204" pitchFamily="34" charset="0"/>
                <a:ea typeface="Verdana" panose="020B0604030504040204" pitchFamily="34" charset="0"/>
                <a:cs typeface="Verdana" panose="020B0604030504040204" pitchFamily="34" charset="0"/>
              </a:rPr>
              <a:t>Aus-übung </a:t>
            </a:r>
            <a:r>
              <a:rPr lang="de-CH" sz="1800" dirty="0">
                <a:latin typeface="Verdana" panose="020B0604030504040204" pitchFamily="34" charset="0"/>
                <a:ea typeface="Verdana" panose="020B0604030504040204" pitchFamily="34" charset="0"/>
                <a:cs typeface="Verdana" panose="020B0604030504040204" pitchFamily="34" charset="0"/>
              </a:rPr>
              <a:t>(insbesondere der Verfahrensvorschriften) </a:t>
            </a:r>
            <a:r>
              <a:rPr lang="de-CH" sz="1800" b="1" dirty="0">
                <a:latin typeface="Verdana" panose="020B0604030504040204" pitchFamily="34" charset="0"/>
                <a:ea typeface="Verdana" panose="020B0604030504040204" pitchFamily="34" charset="0"/>
                <a:cs typeface="Verdana" panose="020B0604030504040204" pitchFamily="34" charset="0"/>
              </a:rPr>
              <a:t>innert 5 Tagen ab Publikation </a:t>
            </a:r>
            <a:r>
              <a:rPr lang="de-CH" sz="1800" dirty="0">
                <a:latin typeface="Verdana" panose="020B0604030504040204" pitchFamily="34" charset="0"/>
                <a:ea typeface="Verdana" panose="020B0604030504040204" pitchFamily="34" charset="0"/>
                <a:cs typeface="Verdana" panose="020B0604030504040204" pitchFamily="34" charset="0"/>
              </a:rPr>
              <a:t>schriftlich Rekurs in </a:t>
            </a:r>
            <a:r>
              <a:rPr lang="de-CH" sz="1800" b="1" dirty="0">
                <a:latin typeface="Verdana" panose="020B0604030504040204" pitchFamily="34" charset="0"/>
                <a:ea typeface="Verdana" panose="020B0604030504040204" pitchFamily="34" charset="0"/>
                <a:cs typeface="Verdana" panose="020B0604030504040204" pitchFamily="34" charset="0"/>
              </a:rPr>
              <a:t>Stimmrechtssachen</a:t>
            </a:r>
            <a:r>
              <a:rPr lang="de-CH" sz="1800" dirty="0">
                <a:latin typeface="Verdana" panose="020B0604030504040204" pitchFamily="34" charset="0"/>
                <a:ea typeface="Verdana" panose="020B0604030504040204" pitchFamily="34" charset="0"/>
                <a:cs typeface="Verdana" panose="020B0604030504040204" pitchFamily="34" charset="0"/>
              </a:rPr>
              <a:t> (§ 19 Abs. 1 </a:t>
            </a:r>
            <a:r>
              <a:rPr lang="de-CH" sz="1800" dirty="0" err="1">
                <a:latin typeface="Verdana" panose="020B0604030504040204" pitchFamily="34" charset="0"/>
                <a:ea typeface="Verdana" panose="020B0604030504040204" pitchFamily="34" charset="0"/>
                <a:cs typeface="Verdana" panose="020B0604030504040204" pitchFamily="34" charset="0"/>
              </a:rPr>
              <a:t>lit</a:t>
            </a:r>
            <a:r>
              <a:rPr lang="de-CH" sz="1800" dirty="0">
                <a:latin typeface="Verdana" panose="020B0604030504040204" pitchFamily="34" charset="0"/>
                <a:ea typeface="Verdana" panose="020B0604030504040204" pitchFamily="34" charset="0"/>
                <a:cs typeface="Verdana" panose="020B0604030504040204" pitchFamily="34" charset="0"/>
              </a:rPr>
              <a:t>. c VRG) erhoben werden. Der Rekurs gegen die Verletzung von Verfahrensvorschriften in der Gemeindeversammlung setzt voraus, dass diese an der Versammlung von </a:t>
            </a:r>
            <a:r>
              <a:rPr lang="de-CH" sz="1800">
                <a:latin typeface="Verdana" panose="020B0604030504040204" pitchFamily="34" charset="0"/>
                <a:ea typeface="Verdana" panose="020B0604030504040204" pitchFamily="34" charset="0"/>
                <a:cs typeface="Verdana" panose="020B0604030504040204" pitchFamily="34" charset="0"/>
              </a:rPr>
              <a:t>irgendeiner </a:t>
            </a:r>
            <a:r>
              <a:rPr lang="de-CH" sz="1800" smtClean="0">
                <a:latin typeface="Verdana" panose="020B0604030504040204" pitchFamily="34" charset="0"/>
                <a:ea typeface="Verdana" panose="020B0604030504040204" pitchFamily="34" charset="0"/>
                <a:cs typeface="Verdana" panose="020B0604030504040204" pitchFamily="34" charset="0"/>
              </a:rPr>
              <a:t>stimm-berechtigten </a:t>
            </a:r>
            <a:r>
              <a:rPr lang="de-CH" sz="1800" dirty="0">
                <a:latin typeface="Verdana" panose="020B0604030504040204" pitchFamily="34" charset="0"/>
                <a:ea typeface="Verdana" panose="020B0604030504040204" pitchFamily="34" charset="0"/>
                <a:cs typeface="Verdana" panose="020B0604030504040204" pitchFamily="34" charset="0"/>
              </a:rPr>
              <a:t>Person gerügt worden ist (§ 21a Abs. 2 VRG).</a:t>
            </a:r>
          </a:p>
          <a:p>
            <a:pPr marL="358775" indent="-358775">
              <a:lnSpc>
                <a:spcPct val="112000"/>
              </a:lnSpc>
              <a:spcBef>
                <a:spcPts val="1200"/>
              </a:spcBef>
              <a:buFont typeface="Symbol" panose="05050102010706020507" pitchFamily="18" charset="2"/>
              <a:buChar char="-"/>
              <a:defRPr/>
            </a:pPr>
            <a:r>
              <a:rPr lang="de-CH" sz="1800" dirty="0">
                <a:latin typeface="Verdana" panose="020B0604030504040204" pitchFamily="34" charset="0"/>
                <a:ea typeface="Verdana" panose="020B0604030504040204" pitchFamily="34" charset="0"/>
                <a:cs typeface="Verdana" panose="020B0604030504040204" pitchFamily="34" charset="0"/>
              </a:rPr>
              <a:t>Des Weiteren kann gegen die Beschlüsse wegen Rechtsverletzungen, unrichtiger oder ungenügender Feststellung des Sachverhalts sowie Unangemessenheit </a:t>
            </a:r>
            <a:r>
              <a:rPr lang="de-CH" sz="1800" b="1" dirty="0">
                <a:latin typeface="Verdana" panose="020B0604030504040204" pitchFamily="34" charset="0"/>
                <a:ea typeface="Verdana" panose="020B0604030504040204" pitchFamily="34" charset="0"/>
                <a:cs typeface="Verdana" panose="020B0604030504040204" pitchFamily="34" charset="0"/>
              </a:rPr>
              <a:t>innert 30 Tagen ab Publikation </a:t>
            </a:r>
            <a:r>
              <a:rPr lang="de-CH" sz="1800" dirty="0">
                <a:latin typeface="Verdana" panose="020B0604030504040204" pitchFamily="34" charset="0"/>
                <a:ea typeface="Verdana" panose="020B0604030504040204" pitchFamily="34" charset="0"/>
                <a:cs typeface="Verdana" panose="020B0604030504040204" pitchFamily="34" charset="0"/>
              </a:rPr>
              <a:t>schriftlich Rekurs erhoben werden (§ 19 Abs. 1 VRG </a:t>
            </a:r>
            <a:r>
              <a:rPr lang="de-CH" sz="1800" dirty="0" err="1">
                <a:latin typeface="Verdana" panose="020B0604030504040204" pitchFamily="34" charset="0"/>
                <a:ea typeface="Verdana" panose="020B0604030504040204" pitchFamily="34" charset="0"/>
                <a:cs typeface="Verdana" panose="020B0604030504040204" pitchFamily="34" charset="0"/>
              </a:rPr>
              <a:t>i.V.m</a:t>
            </a:r>
            <a:r>
              <a:rPr lang="de-CH" sz="1800" dirty="0">
                <a:latin typeface="Verdana" panose="020B0604030504040204" pitchFamily="34" charset="0"/>
                <a:ea typeface="Verdana" panose="020B0604030504040204" pitchFamily="34" charset="0"/>
                <a:cs typeface="Verdana" panose="020B0604030504040204" pitchFamily="34" charset="0"/>
              </a:rPr>
              <a:t>. § 20 Abs. 1 VRG). </a:t>
            </a:r>
          </a:p>
          <a:p>
            <a:pPr marL="0" indent="0">
              <a:lnSpc>
                <a:spcPct val="112000"/>
              </a:lnSpc>
              <a:spcBef>
                <a:spcPts val="600"/>
              </a:spcBef>
              <a:buFont typeface="Wingdings" pitchFamily="2" charset="2"/>
              <a:buNone/>
              <a:defRPr/>
            </a:pPr>
            <a:endParaRPr lang="de-CH" sz="1800" dirty="0">
              <a:latin typeface="Verdana" panose="020B0604030504040204" pitchFamily="34" charset="0"/>
              <a:ea typeface="Verdana" panose="020B0604030504040204" pitchFamily="34" charset="0"/>
              <a:cs typeface="Verdana" panose="020B0604030504040204" pitchFamily="34" charset="0"/>
            </a:endParaRPr>
          </a:p>
          <a:p>
            <a:pPr marL="0" indent="0">
              <a:lnSpc>
                <a:spcPct val="112000"/>
              </a:lnSpc>
              <a:spcBef>
                <a:spcPts val="0"/>
              </a:spcBef>
              <a:buNone/>
              <a:defRPr/>
            </a:pPr>
            <a:r>
              <a:rPr lang="de-CH" sz="1800" dirty="0">
                <a:latin typeface="Verdana" panose="020B0604030504040204" pitchFamily="34" charset="0"/>
                <a:ea typeface="Verdana" panose="020B0604030504040204" pitchFamily="34" charset="0"/>
                <a:cs typeface="Verdana" panose="020B0604030504040204" pitchFamily="34" charset="0"/>
              </a:rPr>
              <a:t>Ein Rekurs ist zu begründen und schriftlich und im Doppel beim Bezirksrat Uster, Amtsstrasse 3 in 8610 Uster, einzureichen.</a:t>
            </a:r>
          </a:p>
        </p:txBody>
      </p:sp>
    </p:spTree>
    <p:extLst>
      <p:ext uri="{BB962C8B-B14F-4D97-AF65-F5344CB8AC3E}">
        <p14:creationId xmlns:p14="http://schemas.microsoft.com/office/powerpoint/2010/main" val="41344316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latin typeface="Verdana" panose="020B0604030504040204" pitchFamily="34" charset="0"/>
                <a:ea typeface="Verdana" panose="020B0604030504040204" pitchFamily="34" charset="0"/>
                <a:cs typeface="Verdana" panose="020B0604030504040204" pitchFamily="34" charset="0"/>
              </a:rPr>
              <a:t>Besten Dank...</a:t>
            </a:r>
          </a:p>
        </p:txBody>
      </p:sp>
      <p:sp>
        <p:nvSpPr>
          <p:cNvPr id="3" name="Inhaltsplatzhalter 2"/>
          <p:cNvSpPr>
            <a:spLocks noGrp="1"/>
          </p:cNvSpPr>
          <p:nvPr>
            <p:ph idx="1"/>
          </p:nvPr>
        </p:nvSpPr>
        <p:spPr/>
        <p:txBody>
          <a:bodyPr/>
          <a:lstStyle/>
          <a:p>
            <a:pPr marL="0" indent="0">
              <a:buNone/>
            </a:pPr>
            <a:r>
              <a:rPr lang="de-CH" dirty="0">
                <a:latin typeface="Verdana" panose="020B0604030504040204" pitchFamily="34" charset="0"/>
                <a:ea typeface="Verdana" panose="020B0604030504040204" pitchFamily="34" charset="0"/>
                <a:cs typeface="Verdana" panose="020B0604030504040204" pitchFamily="34" charset="0"/>
              </a:rPr>
              <a:t>...für Ihre Aufmerksamkeit!</a:t>
            </a:r>
          </a:p>
          <a:p>
            <a:pPr marL="0" indent="0">
              <a:buNone/>
            </a:pPr>
            <a:endParaRPr lang="de-CH"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613555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a:latin typeface="Verdana" panose="020B0604030504040204" pitchFamily="34" charset="0"/>
                <a:ea typeface="Verdana" panose="020B0604030504040204" pitchFamily="34" charset="0"/>
                <a:cs typeface="Verdana" panose="020B0604030504040204" pitchFamily="34" charset="0"/>
              </a:rPr>
              <a:t>Ablauf zum Traktandum 1</a:t>
            </a:r>
          </a:p>
        </p:txBody>
      </p:sp>
      <p:sp>
        <p:nvSpPr>
          <p:cNvPr id="6" name="Inhaltsplatzhalter 5"/>
          <p:cNvSpPr>
            <a:spLocks noGrp="1"/>
          </p:cNvSpPr>
          <p:nvPr>
            <p:ph idx="1"/>
          </p:nvPr>
        </p:nvSpPr>
        <p:spPr>
          <a:xfrm>
            <a:off x="738158" y="1484784"/>
            <a:ext cx="8535322" cy="4680520"/>
          </a:xfrm>
        </p:spPr>
        <p:txBody>
          <a:bodyPr/>
          <a:lstStyle/>
          <a:p>
            <a:pPr>
              <a:lnSpc>
                <a:spcPct val="112000"/>
              </a:lnSpc>
              <a:spcBef>
                <a:spcPts val="0"/>
              </a:spcBef>
              <a:spcAft>
                <a:spcPts val="600"/>
              </a:spcAft>
              <a:buFont typeface="Symbol" panose="05050102010706020507" pitchFamily="18" charset="2"/>
              <a:buChar char="-"/>
            </a:pPr>
            <a:r>
              <a:rPr lang="de-DE" sz="2400" dirty="0">
                <a:latin typeface="Verdana" panose="020B0604030504040204" pitchFamily="34" charset="0"/>
                <a:ea typeface="Verdana" panose="020B0604030504040204" pitchFamily="34" charset="0"/>
                <a:cs typeface="Verdana" panose="020B0604030504040204" pitchFamily="34" charset="0"/>
              </a:rPr>
              <a:t>Erläuterung des Budgets </a:t>
            </a:r>
            <a:r>
              <a:rPr lang="de-DE" sz="2400" dirty="0" smtClean="0">
                <a:latin typeface="Verdana" panose="020B0604030504040204" pitchFamily="34" charset="0"/>
                <a:ea typeface="Verdana" panose="020B0604030504040204" pitchFamily="34" charset="0"/>
                <a:cs typeface="Verdana" panose="020B0604030504040204" pitchFamily="34" charset="0"/>
              </a:rPr>
              <a:t>2021 </a:t>
            </a:r>
            <a:r>
              <a:rPr lang="de-DE" sz="2400" dirty="0">
                <a:latin typeface="Verdana" panose="020B0604030504040204" pitchFamily="34" charset="0"/>
                <a:ea typeface="Verdana" panose="020B0604030504040204" pitchFamily="34" charset="0"/>
                <a:cs typeface="Verdana" panose="020B0604030504040204" pitchFamily="34" charset="0"/>
              </a:rPr>
              <a:t>der Politischen </a:t>
            </a:r>
            <a:r>
              <a:rPr lang="de-DE" sz="2400" dirty="0" smtClean="0">
                <a:latin typeface="Verdana" panose="020B0604030504040204" pitchFamily="34" charset="0"/>
                <a:ea typeface="Verdana" panose="020B0604030504040204" pitchFamily="34" charset="0"/>
                <a:cs typeface="Verdana" panose="020B0604030504040204" pitchFamily="34" charset="0"/>
              </a:rPr>
              <a:t>Gemeinde durch den Vorsteher </a:t>
            </a:r>
            <a:r>
              <a:rPr lang="de-DE" sz="2400" dirty="0">
                <a:latin typeface="Verdana" panose="020B0604030504040204" pitchFamily="34" charset="0"/>
                <a:ea typeface="Verdana" panose="020B0604030504040204" pitchFamily="34" charset="0"/>
                <a:cs typeface="Verdana" panose="020B0604030504040204" pitchFamily="34" charset="0"/>
              </a:rPr>
              <a:t>Ressort Finanzen und Steuern</a:t>
            </a:r>
          </a:p>
          <a:p>
            <a:pPr>
              <a:lnSpc>
                <a:spcPct val="112000"/>
              </a:lnSpc>
              <a:spcBef>
                <a:spcPts val="0"/>
              </a:spcBef>
              <a:spcAft>
                <a:spcPts val="600"/>
              </a:spcAft>
              <a:buFont typeface="Symbol" panose="05050102010706020507" pitchFamily="18" charset="2"/>
              <a:buChar char="-"/>
            </a:pPr>
            <a:r>
              <a:rPr lang="de-DE" sz="2400" dirty="0">
                <a:latin typeface="Verdana" panose="020B0604030504040204" pitchFamily="34" charset="0"/>
                <a:ea typeface="Verdana" panose="020B0604030504040204" pitchFamily="34" charset="0"/>
                <a:cs typeface="Verdana" panose="020B0604030504040204" pitchFamily="34" charset="0"/>
              </a:rPr>
              <a:t>Abschied der RPK zum Budget </a:t>
            </a:r>
            <a:endParaRPr lang="de-DE" sz="2400" dirty="0" smtClean="0">
              <a:latin typeface="Verdana" panose="020B0604030504040204" pitchFamily="34" charset="0"/>
              <a:ea typeface="Verdana" panose="020B0604030504040204" pitchFamily="34" charset="0"/>
              <a:cs typeface="Verdana" panose="020B0604030504040204" pitchFamily="34" charset="0"/>
            </a:endParaRPr>
          </a:p>
          <a:p>
            <a:pPr>
              <a:lnSpc>
                <a:spcPct val="112000"/>
              </a:lnSpc>
              <a:spcBef>
                <a:spcPts val="0"/>
              </a:spcBef>
              <a:spcAft>
                <a:spcPts val="600"/>
              </a:spcAft>
              <a:buFont typeface="Symbol" panose="05050102010706020507" pitchFamily="18" charset="2"/>
              <a:buChar char="-"/>
            </a:pPr>
            <a:r>
              <a:rPr lang="de-DE" sz="2400" dirty="0" smtClean="0">
                <a:latin typeface="Verdana" panose="020B0604030504040204" pitchFamily="34" charset="0"/>
                <a:ea typeface="Verdana" panose="020B0604030504040204" pitchFamily="34" charset="0"/>
                <a:cs typeface="Verdana" panose="020B0604030504040204" pitchFamily="34" charset="0"/>
              </a:rPr>
              <a:t>Diskussion </a:t>
            </a:r>
          </a:p>
          <a:p>
            <a:pPr>
              <a:lnSpc>
                <a:spcPct val="112000"/>
              </a:lnSpc>
              <a:spcBef>
                <a:spcPts val="0"/>
              </a:spcBef>
              <a:spcAft>
                <a:spcPts val="600"/>
              </a:spcAft>
              <a:buFont typeface="Symbol" panose="05050102010706020507" pitchFamily="18" charset="2"/>
              <a:buChar char="-"/>
            </a:pPr>
            <a:r>
              <a:rPr lang="de-DE" sz="2400" dirty="0" smtClean="0">
                <a:latin typeface="Verdana" panose="020B0604030504040204" pitchFamily="34" charset="0"/>
                <a:ea typeface="Verdana" panose="020B0604030504040204" pitchFamily="34" charset="0"/>
                <a:cs typeface="Verdana" panose="020B0604030504040204" pitchFamily="34" charset="0"/>
              </a:rPr>
              <a:t>ggfs. Bereinigung der Änderungsanträge</a:t>
            </a:r>
            <a:endParaRPr lang="de-DE" sz="2400" dirty="0">
              <a:latin typeface="Verdana" panose="020B0604030504040204" pitchFamily="34" charset="0"/>
              <a:ea typeface="Verdana" panose="020B0604030504040204" pitchFamily="34" charset="0"/>
              <a:cs typeface="Verdana" panose="020B0604030504040204" pitchFamily="34" charset="0"/>
            </a:endParaRPr>
          </a:p>
          <a:p>
            <a:pPr>
              <a:lnSpc>
                <a:spcPct val="112000"/>
              </a:lnSpc>
              <a:spcBef>
                <a:spcPts val="0"/>
              </a:spcBef>
              <a:spcAft>
                <a:spcPts val="600"/>
              </a:spcAft>
              <a:buFont typeface="Symbol" panose="05050102010706020507" pitchFamily="18" charset="2"/>
              <a:buChar char="-"/>
            </a:pPr>
            <a:r>
              <a:rPr lang="de-DE" sz="2400" dirty="0">
                <a:latin typeface="Verdana" panose="020B0604030504040204" pitchFamily="34" charset="0"/>
                <a:ea typeface="Verdana" panose="020B0604030504040204" pitchFamily="34" charset="0"/>
                <a:cs typeface="Verdana" panose="020B0604030504040204" pitchFamily="34" charset="0"/>
              </a:rPr>
              <a:t>Schlussabstimmung über Budget und </a:t>
            </a:r>
            <a:r>
              <a:rPr lang="de-DE" sz="2400" dirty="0" err="1">
                <a:latin typeface="Verdana" panose="020B0604030504040204" pitchFamily="34" charset="0"/>
                <a:ea typeface="Verdana" panose="020B0604030504040204" pitchFamily="34" charset="0"/>
                <a:cs typeface="Verdana" panose="020B0604030504040204" pitchFamily="34" charset="0"/>
              </a:rPr>
              <a:t>Steuerfuss</a:t>
            </a:r>
            <a:endParaRPr lang="de-DE"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4639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latin typeface="Verdana" panose="020B0604030504040204" pitchFamily="34" charset="0"/>
                <a:ea typeface="Verdana" panose="020B0604030504040204" pitchFamily="34" charset="0"/>
                <a:cs typeface="Verdana" panose="020B0604030504040204" pitchFamily="34" charset="0"/>
              </a:rPr>
              <a:t>Traktandum 1</a:t>
            </a:r>
          </a:p>
        </p:txBody>
      </p:sp>
      <p:sp>
        <p:nvSpPr>
          <p:cNvPr id="3" name="Inhaltsplatzhalter 2"/>
          <p:cNvSpPr>
            <a:spLocks noGrp="1"/>
          </p:cNvSpPr>
          <p:nvPr>
            <p:ph idx="1"/>
          </p:nvPr>
        </p:nvSpPr>
        <p:spPr>
          <a:xfrm>
            <a:off x="742950" y="1412776"/>
            <a:ext cx="8420100" cy="4467225"/>
          </a:xfrm>
        </p:spPr>
        <p:txBody>
          <a:bodyPr/>
          <a:lstStyle/>
          <a:p>
            <a:pPr marL="0" indent="0">
              <a:buNone/>
            </a:pPr>
            <a:r>
              <a:rPr lang="de-CH" dirty="0">
                <a:latin typeface="Verdana" panose="020B0604030504040204" pitchFamily="34" charset="0"/>
                <a:ea typeface="Verdana" panose="020B0604030504040204" pitchFamily="34" charset="0"/>
                <a:cs typeface="Verdana" panose="020B0604030504040204" pitchFamily="34" charset="0"/>
              </a:rPr>
              <a:t>Budget </a:t>
            </a:r>
            <a:r>
              <a:rPr lang="de-CH" dirty="0" smtClean="0">
                <a:latin typeface="Verdana" panose="020B0604030504040204" pitchFamily="34" charset="0"/>
                <a:ea typeface="Verdana" panose="020B0604030504040204" pitchFamily="34" charset="0"/>
                <a:cs typeface="Verdana" panose="020B0604030504040204" pitchFamily="34" charset="0"/>
              </a:rPr>
              <a:t>2021;</a:t>
            </a:r>
            <a:endParaRPr lang="de-CH"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de-CH" dirty="0">
                <a:latin typeface="Verdana" panose="020B0604030504040204" pitchFamily="34" charset="0"/>
                <a:ea typeface="Verdana" panose="020B0604030504040204" pitchFamily="34" charset="0"/>
                <a:cs typeface="Verdana" panose="020B0604030504040204" pitchFamily="34" charset="0"/>
              </a:rPr>
              <a:t>Genehmigung und Festsetzung </a:t>
            </a:r>
            <a:r>
              <a:rPr lang="de-CH" dirty="0" smtClean="0">
                <a:latin typeface="Verdana" panose="020B0604030504040204" pitchFamily="34" charset="0"/>
                <a:ea typeface="Verdana" panose="020B0604030504040204" pitchFamily="34" charset="0"/>
                <a:cs typeface="Verdana" panose="020B0604030504040204" pitchFamily="34" charset="0"/>
              </a:rPr>
              <a:t>Steuerfuss</a:t>
            </a:r>
            <a:endParaRPr lang="de-CH" dirty="0">
              <a:latin typeface="Verdana" panose="020B0604030504040204" pitchFamily="34" charset="0"/>
              <a:ea typeface="Verdana" panose="020B0604030504040204" pitchFamily="34" charset="0"/>
              <a:cs typeface="Verdana" panose="020B0604030504040204" pitchFamily="34" charset="0"/>
            </a:endParaRPr>
          </a:p>
        </p:txBody>
      </p:sp>
      <p:pic>
        <p:nvPicPr>
          <p:cNvPr id="1026" name="Picture 2" descr="\\root.riz\Home\FAEL\FAEL-US0243\Desktop\Fot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240" b="6487"/>
          <a:stretch/>
        </p:blipFill>
        <p:spPr bwMode="auto">
          <a:xfrm>
            <a:off x="865743" y="2636912"/>
            <a:ext cx="6967577" cy="3686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637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latin typeface="Verdana" panose="020B0604030504040204" pitchFamily="34" charset="0"/>
                <a:ea typeface="Verdana" panose="020B0604030504040204" pitchFamily="34" charset="0"/>
                <a:cs typeface="Verdana" panose="020B0604030504040204" pitchFamily="34" charset="0"/>
              </a:rPr>
              <a:t>Themen</a:t>
            </a:r>
            <a:endParaRPr lang="de-CH" dirty="0">
              <a:latin typeface="Verdana" panose="020B0604030504040204" pitchFamily="34" charset="0"/>
              <a:ea typeface="Verdana" panose="020B0604030504040204" pitchFamily="34" charset="0"/>
              <a:cs typeface="Verdana" panose="020B0604030504040204" pitchFamily="34" charset="0"/>
            </a:endParaRPr>
          </a:p>
        </p:txBody>
      </p:sp>
      <p:sp>
        <p:nvSpPr>
          <p:cNvPr id="3" name="Inhaltsplatzhalter 2"/>
          <p:cNvSpPr>
            <a:spLocks noGrp="1"/>
          </p:cNvSpPr>
          <p:nvPr>
            <p:ph idx="1"/>
          </p:nvPr>
        </p:nvSpPr>
        <p:spPr>
          <a:xfrm>
            <a:off x="742950" y="1557338"/>
            <a:ext cx="8602538" cy="4467225"/>
          </a:xfrm>
        </p:spPr>
        <p:txBody>
          <a:bodyPr/>
          <a:lstStyle/>
          <a:p>
            <a:pPr marL="534988" indent="-534988">
              <a:lnSpc>
                <a:spcPct val="112000"/>
              </a:lnSpc>
              <a:spcBef>
                <a:spcPts val="0"/>
              </a:spcBef>
              <a:spcAft>
                <a:spcPts val="600"/>
              </a:spcAft>
              <a:buAutoNum type="arabicPeriod"/>
            </a:pPr>
            <a:r>
              <a:rPr lang="de-CH" sz="2600" dirty="0">
                <a:latin typeface="Verdana" panose="020B0604030504040204" pitchFamily="34" charset="0"/>
                <a:ea typeface="Verdana" panose="020B0604030504040204" pitchFamily="34" charset="0"/>
                <a:cs typeface="Verdana" panose="020B0604030504040204" pitchFamily="34" charset="0"/>
              </a:rPr>
              <a:t>Wo steht die Gemeinde in finanzieller Sicht?</a:t>
            </a:r>
          </a:p>
          <a:p>
            <a:pPr marL="534988" indent="-534988">
              <a:lnSpc>
                <a:spcPct val="112000"/>
              </a:lnSpc>
              <a:spcBef>
                <a:spcPts val="0"/>
              </a:spcBef>
              <a:spcAft>
                <a:spcPts val="600"/>
              </a:spcAft>
              <a:buAutoNum type="arabicPeriod"/>
            </a:pPr>
            <a:r>
              <a:rPr lang="de-CH" sz="2600" dirty="0">
                <a:latin typeface="Verdana" panose="020B0604030504040204" pitchFamily="34" charset="0"/>
                <a:ea typeface="Verdana" panose="020B0604030504040204" pitchFamily="34" charset="0"/>
                <a:cs typeface="Verdana" panose="020B0604030504040204" pitchFamily="34" charset="0"/>
              </a:rPr>
              <a:t>Was bedeutet Corona für die politische Gemeinde Fällanden?</a:t>
            </a:r>
          </a:p>
          <a:p>
            <a:pPr marL="534988" indent="-534988">
              <a:lnSpc>
                <a:spcPct val="112000"/>
              </a:lnSpc>
              <a:spcBef>
                <a:spcPts val="0"/>
              </a:spcBef>
              <a:spcAft>
                <a:spcPts val="600"/>
              </a:spcAft>
              <a:buAutoNum type="arabicPeriod"/>
            </a:pPr>
            <a:r>
              <a:rPr lang="de-CH" sz="2600" dirty="0">
                <a:latin typeface="Verdana" panose="020B0604030504040204" pitchFamily="34" charset="0"/>
                <a:ea typeface="Verdana" panose="020B0604030504040204" pitchFamily="34" charset="0"/>
                <a:cs typeface="Verdana" panose="020B0604030504040204" pitchFamily="34" charset="0"/>
              </a:rPr>
              <a:t>Eckpunkte des Budgets 2021</a:t>
            </a:r>
          </a:p>
          <a:p>
            <a:pPr marL="534988" indent="-534988">
              <a:lnSpc>
                <a:spcPct val="112000"/>
              </a:lnSpc>
              <a:spcBef>
                <a:spcPts val="0"/>
              </a:spcBef>
              <a:spcAft>
                <a:spcPts val="600"/>
              </a:spcAft>
              <a:buAutoNum type="arabicPeriod"/>
            </a:pPr>
            <a:r>
              <a:rPr lang="de-CH" sz="2600" dirty="0">
                <a:latin typeface="Verdana" panose="020B0604030504040204" pitchFamily="34" charset="0"/>
                <a:ea typeface="Verdana" panose="020B0604030504040204" pitchFamily="34" charset="0"/>
                <a:cs typeface="Verdana" panose="020B0604030504040204" pitchFamily="34" charset="0"/>
              </a:rPr>
              <a:t>Wie sind unsere finanziellen Perspektiven?</a:t>
            </a:r>
          </a:p>
          <a:p>
            <a:pPr>
              <a:lnSpc>
                <a:spcPct val="112000"/>
              </a:lnSpc>
              <a:spcAft>
                <a:spcPts val="600"/>
              </a:spcAft>
              <a:buFont typeface="Symbol" panose="05050102010706020507" pitchFamily="18" charset="2"/>
              <a:buChar char="-"/>
            </a:pPr>
            <a:endParaRPr lang="de-CH" sz="1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18427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latin typeface="Verdana" panose="020B0604030504040204" pitchFamily="34" charset="0"/>
                <a:ea typeface="Verdana" panose="020B0604030504040204" pitchFamily="34" charset="0"/>
                <a:cs typeface="Verdana" panose="020B0604030504040204" pitchFamily="34" charset="0"/>
              </a:rPr>
              <a:t>Themen</a:t>
            </a:r>
            <a:endParaRPr lang="de-CH" dirty="0">
              <a:latin typeface="Verdana" panose="020B0604030504040204" pitchFamily="34" charset="0"/>
              <a:ea typeface="Verdana" panose="020B0604030504040204" pitchFamily="34" charset="0"/>
              <a:cs typeface="Verdana" panose="020B0604030504040204" pitchFamily="34" charset="0"/>
            </a:endParaRPr>
          </a:p>
        </p:txBody>
      </p:sp>
      <p:sp>
        <p:nvSpPr>
          <p:cNvPr id="3" name="Inhaltsplatzhalter 2"/>
          <p:cNvSpPr>
            <a:spLocks noGrp="1"/>
          </p:cNvSpPr>
          <p:nvPr>
            <p:ph idx="1"/>
          </p:nvPr>
        </p:nvSpPr>
        <p:spPr>
          <a:xfrm>
            <a:off x="742950" y="1557338"/>
            <a:ext cx="8602538" cy="4467225"/>
          </a:xfrm>
        </p:spPr>
        <p:txBody>
          <a:bodyPr/>
          <a:lstStyle/>
          <a:p>
            <a:pPr marL="534988" indent="-534988">
              <a:lnSpc>
                <a:spcPct val="112000"/>
              </a:lnSpc>
              <a:spcBef>
                <a:spcPts val="0"/>
              </a:spcBef>
              <a:spcAft>
                <a:spcPts val="600"/>
              </a:spcAft>
              <a:buAutoNum type="arabicPeriod"/>
            </a:pPr>
            <a:r>
              <a:rPr lang="de-CH" sz="2600" dirty="0">
                <a:solidFill>
                  <a:srgbClr val="FF0000"/>
                </a:solidFill>
                <a:latin typeface="Verdana" panose="020B0604030504040204" pitchFamily="34" charset="0"/>
                <a:ea typeface="Verdana" panose="020B0604030504040204" pitchFamily="34" charset="0"/>
                <a:cs typeface="Verdana" panose="020B0604030504040204" pitchFamily="34" charset="0"/>
              </a:rPr>
              <a:t>Wo steht die Gemeinde in finanzieller Sicht?</a:t>
            </a:r>
          </a:p>
          <a:p>
            <a:pPr marL="534988" indent="-534988">
              <a:lnSpc>
                <a:spcPct val="112000"/>
              </a:lnSpc>
              <a:spcBef>
                <a:spcPts val="0"/>
              </a:spcBef>
              <a:spcAft>
                <a:spcPts val="600"/>
              </a:spcAft>
              <a:buAutoNum type="arabicPeriod"/>
            </a:pPr>
            <a:r>
              <a:rPr lang="de-CH" sz="2600" dirty="0">
                <a:latin typeface="Verdana" panose="020B0604030504040204" pitchFamily="34" charset="0"/>
                <a:ea typeface="Verdana" panose="020B0604030504040204" pitchFamily="34" charset="0"/>
                <a:cs typeface="Verdana" panose="020B0604030504040204" pitchFamily="34" charset="0"/>
              </a:rPr>
              <a:t>Was bedeutet Corona für die politische Gemeinde Fällanden?</a:t>
            </a:r>
          </a:p>
          <a:p>
            <a:pPr marL="534988" indent="-534988">
              <a:lnSpc>
                <a:spcPct val="112000"/>
              </a:lnSpc>
              <a:spcBef>
                <a:spcPts val="0"/>
              </a:spcBef>
              <a:spcAft>
                <a:spcPts val="600"/>
              </a:spcAft>
              <a:buAutoNum type="arabicPeriod"/>
            </a:pPr>
            <a:r>
              <a:rPr lang="de-CH" sz="2600" dirty="0">
                <a:latin typeface="Verdana" panose="020B0604030504040204" pitchFamily="34" charset="0"/>
                <a:ea typeface="Verdana" panose="020B0604030504040204" pitchFamily="34" charset="0"/>
                <a:cs typeface="Verdana" panose="020B0604030504040204" pitchFamily="34" charset="0"/>
              </a:rPr>
              <a:t>Eckpunkte des Budgets 2021</a:t>
            </a:r>
          </a:p>
          <a:p>
            <a:pPr marL="534988" indent="-534988">
              <a:lnSpc>
                <a:spcPct val="112000"/>
              </a:lnSpc>
              <a:spcBef>
                <a:spcPts val="0"/>
              </a:spcBef>
              <a:spcAft>
                <a:spcPts val="600"/>
              </a:spcAft>
              <a:buAutoNum type="arabicPeriod"/>
            </a:pPr>
            <a:r>
              <a:rPr lang="de-CH" sz="2600" dirty="0">
                <a:latin typeface="Verdana" panose="020B0604030504040204" pitchFamily="34" charset="0"/>
                <a:ea typeface="Verdana" panose="020B0604030504040204" pitchFamily="34" charset="0"/>
                <a:cs typeface="Verdana" panose="020B0604030504040204" pitchFamily="34" charset="0"/>
              </a:rPr>
              <a:t>Wie sind unsere finanziellen Perspektiven?</a:t>
            </a:r>
          </a:p>
          <a:p>
            <a:pPr>
              <a:lnSpc>
                <a:spcPct val="112000"/>
              </a:lnSpc>
              <a:spcAft>
                <a:spcPts val="600"/>
              </a:spcAft>
              <a:buFont typeface="Symbol" panose="05050102010706020507" pitchFamily="18" charset="2"/>
              <a:buChar char="-"/>
            </a:pPr>
            <a:endParaRPr lang="de-CH" sz="1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82080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2950" y="620713"/>
            <a:ext cx="6082258" cy="533400"/>
          </a:xfrm>
        </p:spPr>
        <p:txBody>
          <a:bodyPr/>
          <a:lstStyle/>
          <a:p>
            <a:r>
              <a:rPr lang="de-CH" sz="2600" dirty="0" smtClean="0">
                <a:latin typeface="Verdana" panose="020B0604030504040204" pitchFamily="34" charset="0"/>
                <a:ea typeface="Verdana" panose="020B0604030504040204" pitchFamily="34" charset="0"/>
                <a:cs typeface="Verdana" panose="020B0604030504040204" pitchFamily="34" charset="0"/>
              </a:rPr>
              <a:t>Finanzielle Lage: Kernaussagen</a:t>
            </a:r>
            <a:endParaRPr lang="de-CH" sz="2600" dirty="0">
              <a:latin typeface="Verdana" panose="020B0604030504040204" pitchFamily="34" charset="0"/>
              <a:ea typeface="Verdana" panose="020B0604030504040204" pitchFamily="34" charset="0"/>
              <a:cs typeface="Verdana" panose="020B0604030504040204" pitchFamily="34" charset="0"/>
            </a:endParaRPr>
          </a:p>
        </p:txBody>
      </p:sp>
      <p:sp>
        <p:nvSpPr>
          <p:cNvPr id="3" name="Inhaltsplatzhalter 2"/>
          <p:cNvSpPr>
            <a:spLocks noGrp="1"/>
          </p:cNvSpPr>
          <p:nvPr>
            <p:ph idx="1"/>
          </p:nvPr>
        </p:nvSpPr>
        <p:spPr>
          <a:xfrm>
            <a:off x="742950" y="1557338"/>
            <a:ext cx="8458522" cy="4467225"/>
          </a:xfrm>
        </p:spPr>
        <p:txBody>
          <a:bodyPr/>
          <a:lstStyle/>
          <a:p>
            <a:pPr marL="0" lvl="1" indent="0">
              <a:spcBef>
                <a:spcPts val="0"/>
              </a:spcBef>
              <a:buNone/>
            </a:pPr>
            <a:r>
              <a:rPr lang="de-CH" sz="2800" dirty="0">
                <a:solidFill>
                  <a:srgbClr val="FF0000"/>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1. Ertragsüberschuss: </a:t>
            </a:r>
            <a:r>
              <a:rPr lang="de-CH" sz="2800" dirty="0" smtClean="0">
                <a:solidFill>
                  <a:srgbClr val="FF0000"/>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181</a:t>
            </a:r>
            <a:r>
              <a:rPr lang="de-CH" sz="2800" dirty="0">
                <a:solidFill>
                  <a:srgbClr val="FF0000"/>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r>
              <a:rPr lang="de-CH" sz="2800" dirty="0" smtClean="0">
                <a:solidFill>
                  <a:srgbClr val="FF0000"/>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000 </a:t>
            </a:r>
            <a:r>
              <a:rPr lang="de-CH" sz="2800" dirty="0">
                <a:solidFill>
                  <a:srgbClr val="FF0000"/>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CHF</a:t>
            </a:r>
          </a:p>
          <a:p>
            <a:pPr marL="0" indent="0">
              <a:spcBef>
                <a:spcPts val="0"/>
              </a:spcBef>
              <a:buNone/>
            </a:pPr>
            <a:r>
              <a:rPr lang="de-CH" sz="2000"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«Mittelfristiger Ausgleich gemäss GV-Beschluss ist </a:t>
            </a:r>
            <a:r>
              <a:rPr lang="de-CH" sz="2000" dirty="0" smtClean="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eingehalten</a:t>
            </a:r>
            <a:r>
              <a:rPr lang="de-CH" sz="2000"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r>
              <a:rPr lang="de-CH"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a:t>
            </a:r>
          </a:p>
          <a:p>
            <a:pPr marL="0" indent="0">
              <a:spcBef>
                <a:spcPts val="0"/>
              </a:spcBef>
              <a:buNone/>
            </a:pPr>
            <a:r>
              <a:rPr lang="de-CH" dirty="0">
                <a:solidFill>
                  <a:srgbClr val="FF0000"/>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2. Pro-Kopf Nettovermögen: </a:t>
            </a:r>
            <a:r>
              <a:rPr lang="de-CH" dirty="0" smtClean="0">
                <a:solidFill>
                  <a:srgbClr val="FF0000"/>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1'923 </a:t>
            </a:r>
            <a:r>
              <a:rPr lang="de-CH" dirty="0">
                <a:solidFill>
                  <a:srgbClr val="FF0000"/>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CHF</a:t>
            </a:r>
            <a:r>
              <a:rPr lang="de-CH"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a:r>
            <a:br>
              <a:rPr lang="de-CH"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br>
            <a:r>
              <a:rPr lang="de-CH" sz="2000"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«Wir sind finanziell genug stark, die Corona-Krise </a:t>
            </a:r>
            <a:r>
              <a:rPr lang="de-CH" sz="2000" dirty="0" err="1" smtClean="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durchzu</a:t>
            </a:r>
            <a:r>
              <a:rPr lang="de-CH" sz="2000" dirty="0" smtClean="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-stehen</a:t>
            </a:r>
            <a:r>
              <a:rPr lang="de-CH" sz="2000"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ohne den Steuerfuss erhöhen zu müssen.»</a:t>
            </a:r>
            <a:endParaRPr lang="de-CH"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endParaRPr>
          </a:p>
          <a:p>
            <a:pPr marL="0" indent="0">
              <a:spcBef>
                <a:spcPts val="0"/>
              </a:spcBef>
              <a:buNone/>
            </a:pPr>
            <a:r>
              <a:rPr lang="de-CH" dirty="0">
                <a:solidFill>
                  <a:srgbClr val="FF0000"/>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3. Angestrebter Selbstfinanzierungsanteil von</a:t>
            </a:r>
            <a:br>
              <a:rPr lang="de-CH" dirty="0">
                <a:solidFill>
                  <a:srgbClr val="FF0000"/>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br>
            <a:r>
              <a:rPr lang="de-CH" dirty="0">
                <a:solidFill>
                  <a:srgbClr val="FF0000"/>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a:t>
            </a:r>
            <a:r>
              <a:rPr lang="de-CH" dirty="0" smtClean="0">
                <a:solidFill>
                  <a:srgbClr val="FF0000"/>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10 % </a:t>
            </a:r>
            <a:r>
              <a:rPr lang="de-CH" dirty="0">
                <a:solidFill>
                  <a:srgbClr val="FF0000"/>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ist zentral (aktuell </a:t>
            </a:r>
            <a:r>
              <a:rPr lang="de-CH" dirty="0" smtClean="0">
                <a:solidFill>
                  <a:srgbClr val="FF0000"/>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4.2 %).</a:t>
            </a:r>
            <a:endParaRPr lang="de-CH" dirty="0">
              <a:solidFill>
                <a:srgbClr val="FF0000"/>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endParaRPr>
          </a:p>
          <a:p>
            <a:pPr marL="0" indent="0">
              <a:spcBef>
                <a:spcPts val="0"/>
              </a:spcBef>
              <a:buNone/>
            </a:pPr>
            <a:r>
              <a:rPr lang="de-CH" sz="2000"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«So können wir die anstehenden, erheblichen Investitionen stemmen und gleichzeitig finanziell gesund bleiben.»</a:t>
            </a:r>
          </a:p>
          <a:p>
            <a:pPr marL="0" indent="0">
              <a:spcBef>
                <a:spcPts val="0"/>
              </a:spcBef>
              <a:buNone/>
            </a:pPr>
            <a:r>
              <a:rPr lang="de-CH" dirty="0">
                <a:solidFill>
                  <a:srgbClr val="FF0000"/>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4. Entwicklung der Steuerkraft beeinflussen</a:t>
            </a:r>
          </a:p>
          <a:p>
            <a:pPr marL="0" indent="0">
              <a:spcBef>
                <a:spcPts val="0"/>
              </a:spcBef>
              <a:buNone/>
            </a:pPr>
            <a:r>
              <a:rPr lang="de-CH" sz="2000"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«Die Steuerkraft geht langsam, aber stetig zurück. Wege zur Brechung des Trends sind gefragt, z</a:t>
            </a:r>
            <a:r>
              <a:rPr lang="de-CH" sz="2000" dirty="0" smtClean="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B</a:t>
            </a:r>
            <a:r>
              <a:rPr lang="de-CH" sz="2000"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durch </a:t>
            </a:r>
            <a:r>
              <a:rPr lang="de-CH" sz="2000" dirty="0" err="1" smtClean="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Siedlungsent</a:t>
            </a:r>
            <a:r>
              <a:rPr lang="de-CH" sz="2000" dirty="0" smtClean="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-wicklung.»</a:t>
            </a:r>
            <a:endParaRPr lang="de-CH" sz="2000"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endParaRPr>
          </a:p>
        </p:txBody>
      </p:sp>
    </p:spTree>
    <p:extLst>
      <p:ext uri="{BB962C8B-B14F-4D97-AF65-F5344CB8AC3E}">
        <p14:creationId xmlns:p14="http://schemas.microsoft.com/office/powerpoint/2010/main" val="1259995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2950" y="332656"/>
            <a:ext cx="6082258" cy="792088"/>
          </a:xfrm>
        </p:spPr>
        <p:txBody>
          <a:bodyPr/>
          <a:lstStyle/>
          <a:p>
            <a:r>
              <a:rPr lang="de-CH" sz="2600" dirty="0" smtClean="0">
                <a:latin typeface="Verdana" panose="020B0604030504040204" pitchFamily="34" charset="0"/>
                <a:ea typeface="Verdana" panose="020B0604030504040204" pitchFamily="34" charset="0"/>
                <a:cs typeface="Verdana" panose="020B0604030504040204" pitchFamily="34" charset="0"/>
              </a:rPr>
              <a:t>Politische Vorgaben teilweise erfüllt</a:t>
            </a:r>
            <a:br>
              <a:rPr lang="de-CH" sz="2600" dirty="0" smtClean="0">
                <a:latin typeface="Verdana" panose="020B0604030504040204" pitchFamily="34" charset="0"/>
                <a:ea typeface="Verdana" panose="020B0604030504040204" pitchFamily="34" charset="0"/>
                <a:cs typeface="Verdana" panose="020B0604030504040204" pitchFamily="34" charset="0"/>
              </a:rPr>
            </a:br>
            <a:r>
              <a:rPr lang="de-CH" sz="2600" dirty="0" smtClean="0">
                <a:latin typeface="Verdana" panose="020B0604030504040204" pitchFamily="34" charset="0"/>
                <a:ea typeface="Verdana" panose="020B0604030504040204" pitchFamily="34" charset="0"/>
                <a:cs typeface="Verdana" panose="020B0604030504040204" pitchFamily="34" charset="0"/>
              </a:rPr>
              <a:t>(bei Steuerfuss 40 %)</a:t>
            </a:r>
            <a:endParaRPr lang="de-CH" sz="2600" dirty="0">
              <a:latin typeface="Verdana" panose="020B0604030504040204" pitchFamily="34" charset="0"/>
              <a:ea typeface="Verdana" panose="020B0604030504040204" pitchFamily="34" charset="0"/>
              <a:cs typeface="Verdana" panose="020B0604030504040204" pitchFamily="34" charset="0"/>
            </a:endParaRPr>
          </a:p>
        </p:txBody>
      </p:sp>
      <p:sp>
        <p:nvSpPr>
          <p:cNvPr id="3" name="Inhaltsplatzhalter 2"/>
          <p:cNvSpPr>
            <a:spLocks noGrp="1"/>
          </p:cNvSpPr>
          <p:nvPr>
            <p:ph idx="1"/>
          </p:nvPr>
        </p:nvSpPr>
        <p:spPr>
          <a:xfrm>
            <a:off x="742950" y="1557338"/>
            <a:ext cx="8458522" cy="4467225"/>
          </a:xfrm>
        </p:spPr>
        <p:txBody>
          <a:bodyPr/>
          <a:lstStyle/>
          <a:p>
            <a:pPr>
              <a:lnSpc>
                <a:spcPct val="112000"/>
              </a:lnSpc>
              <a:spcBef>
                <a:spcPts val="0"/>
              </a:spcBef>
              <a:buFont typeface="Symbol" pitchFamily="18" charset="2"/>
              <a:buChar char="-"/>
              <a:tabLst>
                <a:tab pos="5381625" algn="l"/>
                <a:tab pos="7353300" algn="l"/>
              </a:tabLst>
              <a:defRPr/>
            </a:pPr>
            <a:r>
              <a:rPr lang="de-DE" sz="2600" dirty="0">
                <a:latin typeface="Verdana" panose="020B0604030504040204" pitchFamily="34" charset="0"/>
                <a:ea typeface="Verdana" panose="020B0604030504040204" pitchFamily="34" charset="0"/>
                <a:cs typeface="Verdana" panose="020B0604030504040204" pitchFamily="34" charset="0"/>
              </a:rPr>
              <a:t>Angemessene Selbstfinanzierung		</a:t>
            </a:r>
            <a:r>
              <a:rPr lang="de-DE" sz="2000" b="1" dirty="0">
                <a:latin typeface="Verdana" panose="020B0604030504040204" pitchFamily="34" charset="0"/>
                <a:ea typeface="Verdana" panose="020B0604030504040204" pitchFamily="34" charset="0"/>
                <a:cs typeface="Verdana" panose="020B0604030504040204" pitchFamily="34" charset="0"/>
              </a:rPr>
              <a:t>SOLL</a:t>
            </a:r>
            <a:r>
              <a:rPr lang="de-DE" sz="2000" dirty="0">
                <a:latin typeface="Verdana" panose="020B0604030504040204" pitchFamily="34" charset="0"/>
                <a:ea typeface="Verdana" panose="020B0604030504040204" pitchFamily="34" charset="0"/>
                <a:cs typeface="Verdana" panose="020B0604030504040204" pitchFamily="34" charset="0"/>
              </a:rPr>
              <a:t>	</a:t>
            </a:r>
            <a:r>
              <a:rPr lang="de-DE" sz="2000" b="1" dirty="0">
                <a:latin typeface="Verdana" panose="020B0604030504040204" pitchFamily="34" charset="0"/>
                <a:ea typeface="Verdana" panose="020B0604030504040204" pitchFamily="34" charset="0"/>
                <a:cs typeface="Verdana" panose="020B0604030504040204" pitchFamily="34" charset="0"/>
              </a:rPr>
              <a:t>IST</a:t>
            </a:r>
          </a:p>
          <a:p>
            <a:pPr marL="628650" lvl="1" indent="-266700">
              <a:lnSpc>
                <a:spcPct val="112000"/>
              </a:lnSpc>
              <a:spcBef>
                <a:spcPts val="0"/>
              </a:spcBef>
              <a:spcAft>
                <a:spcPts val="0"/>
              </a:spcAft>
              <a:buFont typeface="Wingdings" pitchFamily="2" charset="2"/>
              <a:buChar char="§"/>
              <a:tabLst>
                <a:tab pos="5381625" algn="l"/>
                <a:tab pos="8162925" algn="r"/>
              </a:tabLst>
              <a:defRPr/>
            </a:pPr>
            <a:r>
              <a:rPr lang="de-DE" sz="2000" dirty="0">
                <a:latin typeface="Verdana" panose="020B0604030504040204" pitchFamily="34" charset="0"/>
                <a:ea typeface="Verdana" panose="020B0604030504040204" pitchFamily="34" charset="0"/>
                <a:cs typeface="Verdana" panose="020B0604030504040204" pitchFamily="34" charset="0"/>
              </a:rPr>
              <a:t>Ausgeglichenes Ergebnis	&gt; 0 CHF	    </a:t>
            </a:r>
            <a:r>
              <a:rPr lang="de-DE" sz="2000" dirty="0">
                <a:solidFill>
                  <a:srgbClr val="FF0000"/>
                </a:solidFill>
                <a:latin typeface="Verdana" panose="020B0604030504040204" pitchFamily="34" charset="0"/>
                <a:ea typeface="Verdana" panose="020B0604030504040204" pitchFamily="34" charset="0"/>
                <a:cs typeface="Verdana" panose="020B0604030504040204" pitchFamily="34" charset="0"/>
              </a:rPr>
              <a:t>181 TCHF</a:t>
            </a:r>
          </a:p>
          <a:p>
            <a:pPr marL="628650" lvl="1" indent="-266700">
              <a:lnSpc>
                <a:spcPct val="112000"/>
              </a:lnSpc>
              <a:spcBef>
                <a:spcPts val="600"/>
              </a:spcBef>
              <a:spcAft>
                <a:spcPts val="0"/>
              </a:spcAft>
              <a:buFont typeface="Wingdings" pitchFamily="2" charset="2"/>
              <a:buChar char="§"/>
              <a:tabLst>
                <a:tab pos="5381625" algn="l"/>
                <a:tab pos="8162925" algn="r"/>
              </a:tabLst>
              <a:defRPr/>
            </a:pPr>
            <a:r>
              <a:rPr lang="de-DE" sz="2000" dirty="0">
                <a:latin typeface="Verdana" panose="020B0604030504040204" pitchFamily="34" charset="0"/>
                <a:ea typeface="Verdana" panose="020B0604030504040204" pitchFamily="34" charset="0"/>
                <a:cs typeface="Verdana" panose="020B0604030504040204" pitchFamily="34" charset="0"/>
              </a:rPr>
              <a:t>Selbstfinanzierungsanteil	&gt; </a:t>
            </a:r>
            <a:r>
              <a:rPr lang="de-DE" sz="2000" dirty="0" smtClean="0">
                <a:latin typeface="Verdana" panose="020B0604030504040204" pitchFamily="34" charset="0"/>
                <a:ea typeface="Verdana" panose="020B0604030504040204" pitchFamily="34" charset="0"/>
                <a:cs typeface="Verdana" panose="020B0604030504040204" pitchFamily="34" charset="0"/>
              </a:rPr>
              <a:t>10 %           </a:t>
            </a:r>
            <a:r>
              <a:rPr lang="de-DE" sz="20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4.2 %</a:t>
            </a:r>
            <a:r>
              <a:rPr lang="de-DE" sz="2000" dirty="0">
                <a:latin typeface="Verdana" panose="020B0604030504040204" pitchFamily="34" charset="0"/>
                <a:ea typeface="Verdana" panose="020B0604030504040204" pitchFamily="34" charset="0"/>
                <a:cs typeface="Verdana" panose="020B0604030504040204" pitchFamily="34" charset="0"/>
              </a:rPr>
              <a:t>	</a:t>
            </a:r>
            <a:r>
              <a:rPr lang="de-DE" sz="2000" dirty="0">
                <a:solidFill>
                  <a:srgbClr val="FF0000"/>
                </a:solidFill>
                <a:latin typeface="Verdana" panose="020B0604030504040204" pitchFamily="34" charset="0"/>
                <a:ea typeface="Verdana" panose="020B0604030504040204" pitchFamily="34" charset="0"/>
                <a:cs typeface="Verdana" panose="020B0604030504040204" pitchFamily="34" charset="0"/>
              </a:rPr>
              <a:t/>
            </a:r>
            <a:br>
              <a:rPr lang="de-DE" sz="2000" dirty="0">
                <a:solidFill>
                  <a:srgbClr val="FF0000"/>
                </a:solidFill>
                <a:latin typeface="Verdana" panose="020B0604030504040204" pitchFamily="34" charset="0"/>
                <a:ea typeface="Verdana" panose="020B0604030504040204" pitchFamily="34" charset="0"/>
                <a:cs typeface="Verdana" panose="020B0604030504040204" pitchFamily="34" charset="0"/>
              </a:rPr>
            </a:br>
            <a:r>
              <a:rPr lang="de-DE" sz="2000" dirty="0">
                <a:latin typeface="Verdana" panose="020B0604030504040204" pitchFamily="34" charset="0"/>
                <a:ea typeface="Verdana" panose="020B0604030504040204" pitchFamily="34" charset="0"/>
                <a:cs typeface="Verdana" panose="020B0604030504040204" pitchFamily="34" charset="0"/>
              </a:rPr>
              <a:t>		</a:t>
            </a:r>
          </a:p>
          <a:p>
            <a:pPr marL="361950" indent="-361950">
              <a:lnSpc>
                <a:spcPct val="112000"/>
              </a:lnSpc>
              <a:spcBef>
                <a:spcPts val="1200"/>
              </a:spcBef>
              <a:buFont typeface="Symbol" pitchFamily="18" charset="2"/>
              <a:buChar char="-"/>
              <a:tabLst>
                <a:tab pos="2873375" algn="l"/>
                <a:tab pos="5381625" algn="l"/>
                <a:tab pos="7353300" algn="l"/>
              </a:tabLst>
              <a:defRPr/>
            </a:pPr>
            <a:r>
              <a:rPr lang="de-CH" sz="2600" dirty="0">
                <a:latin typeface="Verdana" panose="020B0604030504040204" pitchFamily="34" charset="0"/>
                <a:ea typeface="Verdana" panose="020B0604030504040204" pitchFamily="34" charset="0"/>
                <a:cs typeface="Verdana" panose="020B0604030504040204" pitchFamily="34" charset="0"/>
              </a:rPr>
              <a:t>Begrenzung von Substanz</a:t>
            </a:r>
            <a:br>
              <a:rPr lang="de-CH" sz="2600" dirty="0">
                <a:latin typeface="Verdana" panose="020B0604030504040204" pitchFamily="34" charset="0"/>
                <a:ea typeface="Verdana" panose="020B0604030504040204" pitchFamily="34" charset="0"/>
                <a:cs typeface="Verdana" panose="020B0604030504040204" pitchFamily="34" charset="0"/>
              </a:rPr>
            </a:br>
            <a:r>
              <a:rPr lang="de-CH" sz="2600" dirty="0">
                <a:latin typeface="Verdana" panose="020B0604030504040204" pitchFamily="34" charset="0"/>
                <a:ea typeface="Verdana" panose="020B0604030504040204" pitchFamily="34" charset="0"/>
                <a:cs typeface="Verdana" panose="020B0604030504040204" pitchFamily="34" charset="0"/>
              </a:rPr>
              <a:t>und Verschuldung	</a:t>
            </a:r>
            <a:r>
              <a:rPr lang="de-CH" sz="2000" b="1" dirty="0">
                <a:latin typeface="Verdana" panose="020B0604030504040204" pitchFamily="34" charset="0"/>
                <a:ea typeface="Verdana" panose="020B0604030504040204" pitchFamily="34" charset="0"/>
                <a:cs typeface="Verdana" panose="020B0604030504040204" pitchFamily="34" charset="0"/>
              </a:rPr>
              <a:t>SOLL</a:t>
            </a:r>
            <a:r>
              <a:rPr lang="de-CH" sz="2000" dirty="0">
                <a:latin typeface="Verdana" panose="020B0604030504040204" pitchFamily="34" charset="0"/>
                <a:ea typeface="Verdana" panose="020B0604030504040204" pitchFamily="34" charset="0"/>
                <a:cs typeface="Verdana" panose="020B0604030504040204" pitchFamily="34" charset="0"/>
              </a:rPr>
              <a:t>	</a:t>
            </a:r>
            <a:r>
              <a:rPr lang="de-CH" sz="2000" b="1" dirty="0">
                <a:latin typeface="Verdana" panose="020B0604030504040204" pitchFamily="34" charset="0"/>
                <a:ea typeface="Verdana" panose="020B0604030504040204" pitchFamily="34" charset="0"/>
                <a:cs typeface="Verdana" panose="020B0604030504040204" pitchFamily="34" charset="0"/>
              </a:rPr>
              <a:t>IST</a:t>
            </a:r>
          </a:p>
          <a:p>
            <a:pPr marL="628650" lvl="1" indent="-266700">
              <a:lnSpc>
                <a:spcPct val="112000"/>
              </a:lnSpc>
              <a:spcBef>
                <a:spcPts val="0"/>
              </a:spcBef>
              <a:spcAft>
                <a:spcPts val="600"/>
              </a:spcAft>
              <a:buFont typeface="Wingdings" pitchFamily="2" charset="2"/>
              <a:buChar char="§"/>
              <a:tabLst>
                <a:tab pos="5381625" algn="l"/>
                <a:tab pos="8162925" algn="r"/>
                <a:tab pos="8248650" algn="r"/>
              </a:tabLst>
              <a:defRPr/>
            </a:pPr>
            <a:r>
              <a:rPr lang="de-CH" sz="2000" dirty="0">
                <a:latin typeface="Verdana" panose="020B0604030504040204" pitchFamily="34" charset="0"/>
                <a:ea typeface="Verdana" panose="020B0604030504040204" pitchFamily="34" charset="0"/>
                <a:cs typeface="Verdana" panose="020B0604030504040204" pitchFamily="34" charset="0"/>
              </a:rPr>
              <a:t>Nettovermögen pro Einwohner/in	</a:t>
            </a:r>
            <a:r>
              <a:rPr lang="de-CH" sz="2000" dirty="0" smtClean="0">
                <a:latin typeface="Verdana" panose="020B0604030504040204" pitchFamily="34" charset="0"/>
                <a:ea typeface="Verdana" panose="020B0604030504040204" pitchFamily="34" charset="0"/>
                <a:cs typeface="Verdana" panose="020B0604030504040204" pitchFamily="34" charset="0"/>
              </a:rPr>
              <a:t>0–2</a:t>
            </a:r>
            <a:r>
              <a:rPr lang="de-CH" sz="2000" dirty="0">
                <a:latin typeface="Verdana" panose="020B0604030504040204" pitchFamily="34" charset="0"/>
                <a:ea typeface="Verdana" panose="020B0604030504040204" pitchFamily="34" charset="0"/>
                <a:cs typeface="Verdana" panose="020B0604030504040204" pitchFamily="34" charset="0"/>
              </a:rPr>
              <a:t>'</a:t>
            </a:r>
            <a:r>
              <a:rPr lang="de-CH" sz="2000" dirty="0" smtClean="0">
                <a:latin typeface="Verdana" panose="020B0604030504040204" pitchFamily="34" charset="0"/>
                <a:ea typeface="Verdana" panose="020B0604030504040204" pitchFamily="34" charset="0"/>
                <a:cs typeface="Verdana" panose="020B0604030504040204" pitchFamily="34" charset="0"/>
              </a:rPr>
              <a:t>000 </a:t>
            </a:r>
            <a:r>
              <a:rPr lang="de-CH" sz="2000" dirty="0">
                <a:latin typeface="Verdana" panose="020B0604030504040204" pitchFamily="34" charset="0"/>
                <a:ea typeface="Verdana" panose="020B0604030504040204" pitchFamily="34" charset="0"/>
                <a:cs typeface="Verdana" panose="020B0604030504040204" pitchFamily="34" charset="0"/>
              </a:rPr>
              <a:t>CHF</a:t>
            </a:r>
            <a:br>
              <a:rPr lang="de-CH" sz="2000" dirty="0">
                <a:latin typeface="Verdana" panose="020B0604030504040204" pitchFamily="34" charset="0"/>
                <a:ea typeface="Verdana" panose="020B0604030504040204" pitchFamily="34" charset="0"/>
                <a:cs typeface="Verdana" panose="020B0604030504040204" pitchFamily="34" charset="0"/>
              </a:rPr>
            </a:br>
            <a:r>
              <a:rPr lang="de-CH" sz="2000" dirty="0">
                <a:latin typeface="Verdana" panose="020B0604030504040204" pitchFamily="34" charset="0"/>
                <a:ea typeface="Verdana" panose="020B0604030504040204" pitchFamily="34" charset="0"/>
                <a:cs typeface="Verdana" panose="020B0604030504040204" pitchFamily="34" charset="0"/>
              </a:rPr>
              <a:t>Ergebnis Jahresrechnung 2019		</a:t>
            </a:r>
            <a:r>
              <a:rPr lang="de-CH" sz="2000" dirty="0" smtClean="0">
                <a:latin typeface="Verdana" panose="020B0604030504040204" pitchFamily="34" charset="0"/>
                <a:ea typeface="Verdana" panose="020B0604030504040204" pitchFamily="34" charset="0"/>
                <a:cs typeface="Verdana" panose="020B0604030504040204" pitchFamily="34" charset="0"/>
              </a:rPr>
              <a:t>2</a:t>
            </a:r>
            <a:r>
              <a:rPr lang="de-CH" sz="2000" dirty="0">
                <a:latin typeface="Verdana" panose="020B0604030504040204" pitchFamily="34" charset="0"/>
                <a:ea typeface="Verdana" panose="020B0604030504040204" pitchFamily="34" charset="0"/>
                <a:cs typeface="Verdana" panose="020B0604030504040204" pitchFamily="34" charset="0"/>
              </a:rPr>
              <a:t>'</a:t>
            </a:r>
            <a:r>
              <a:rPr lang="de-CH" sz="2000" dirty="0" smtClean="0">
                <a:latin typeface="Verdana" panose="020B0604030504040204" pitchFamily="34" charset="0"/>
                <a:ea typeface="Verdana" panose="020B0604030504040204" pitchFamily="34" charset="0"/>
                <a:cs typeface="Verdana" panose="020B0604030504040204" pitchFamily="34" charset="0"/>
              </a:rPr>
              <a:t>243 </a:t>
            </a:r>
            <a:r>
              <a:rPr lang="de-CH" sz="2000" dirty="0">
                <a:latin typeface="Verdana" panose="020B0604030504040204" pitchFamily="34" charset="0"/>
                <a:ea typeface="Verdana" panose="020B0604030504040204" pitchFamily="34" charset="0"/>
                <a:cs typeface="Verdana" panose="020B0604030504040204" pitchFamily="34" charset="0"/>
              </a:rPr>
              <a:t>CHF </a:t>
            </a:r>
            <a:r>
              <a:rPr lang="de-CH" sz="2000" dirty="0">
                <a:solidFill>
                  <a:srgbClr val="FF0000"/>
                </a:solidFill>
                <a:latin typeface="Verdana" panose="020B0604030504040204" pitchFamily="34" charset="0"/>
                <a:ea typeface="Verdana" panose="020B0604030504040204" pitchFamily="34" charset="0"/>
                <a:cs typeface="Verdana" panose="020B0604030504040204" pitchFamily="34" charset="0"/>
              </a:rPr>
              <a:t/>
            </a:r>
            <a:br>
              <a:rPr lang="de-CH" sz="2000" dirty="0">
                <a:solidFill>
                  <a:srgbClr val="FF0000"/>
                </a:solidFill>
                <a:latin typeface="Verdana" panose="020B0604030504040204" pitchFamily="34" charset="0"/>
                <a:ea typeface="Verdana" panose="020B0604030504040204" pitchFamily="34" charset="0"/>
                <a:cs typeface="Verdana" panose="020B0604030504040204" pitchFamily="34" charset="0"/>
              </a:rPr>
            </a:br>
            <a:r>
              <a:rPr lang="de-CH" sz="2000" dirty="0">
                <a:latin typeface="Verdana" panose="020B0604030504040204" pitchFamily="34" charset="0"/>
                <a:ea typeface="Verdana" panose="020B0604030504040204" pitchFamily="34" charset="0"/>
                <a:cs typeface="Verdana" panose="020B0604030504040204" pitchFamily="34" charset="0"/>
              </a:rPr>
              <a:t>Budget 2020		</a:t>
            </a:r>
            <a:r>
              <a:rPr lang="de-CH" sz="2000" dirty="0" smtClean="0">
                <a:latin typeface="Verdana" panose="020B0604030504040204" pitchFamily="34" charset="0"/>
                <a:ea typeface="Verdana" panose="020B0604030504040204" pitchFamily="34" charset="0"/>
                <a:cs typeface="Verdana" panose="020B0604030504040204" pitchFamily="34" charset="0"/>
              </a:rPr>
              <a:t>2'175 </a:t>
            </a:r>
            <a:r>
              <a:rPr lang="de-CH" sz="2000" dirty="0">
                <a:latin typeface="Verdana" panose="020B0604030504040204" pitchFamily="34" charset="0"/>
                <a:ea typeface="Verdana" panose="020B0604030504040204" pitchFamily="34" charset="0"/>
                <a:cs typeface="Verdana" panose="020B0604030504040204" pitchFamily="34" charset="0"/>
              </a:rPr>
              <a:t>CHF </a:t>
            </a:r>
            <a:br>
              <a:rPr lang="de-CH" sz="2000" dirty="0">
                <a:latin typeface="Verdana" panose="020B0604030504040204" pitchFamily="34" charset="0"/>
                <a:ea typeface="Verdana" panose="020B0604030504040204" pitchFamily="34" charset="0"/>
                <a:cs typeface="Verdana" panose="020B0604030504040204" pitchFamily="34" charset="0"/>
              </a:rPr>
            </a:br>
            <a:r>
              <a:rPr lang="de-CH" sz="2000" dirty="0">
                <a:solidFill>
                  <a:srgbClr val="FF0000"/>
                </a:solidFill>
                <a:latin typeface="Verdana" panose="020B0604030504040204" pitchFamily="34" charset="0"/>
                <a:ea typeface="Verdana" panose="020B0604030504040204" pitchFamily="34" charset="0"/>
                <a:cs typeface="Verdana" panose="020B0604030504040204" pitchFamily="34" charset="0"/>
              </a:rPr>
              <a:t>Budget 2021</a:t>
            </a:r>
            <a:r>
              <a:rPr lang="de-CH" sz="2000" b="1" dirty="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de-CH" sz="20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1'923 </a:t>
            </a:r>
            <a:r>
              <a:rPr lang="de-CH" sz="2000" dirty="0">
                <a:solidFill>
                  <a:srgbClr val="FF0000"/>
                </a:solidFill>
                <a:latin typeface="Verdana" panose="020B0604030504040204" pitchFamily="34" charset="0"/>
                <a:ea typeface="Verdana" panose="020B0604030504040204" pitchFamily="34" charset="0"/>
                <a:cs typeface="Verdana" panose="020B0604030504040204" pitchFamily="34" charset="0"/>
              </a:rPr>
              <a:t>CHF</a:t>
            </a:r>
            <a:endParaRPr lang="de-CH"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78692397"/>
      </p:ext>
    </p:extLst>
  </p:cSld>
  <p:clrMapOvr>
    <a:masterClrMapping/>
  </p:clrMapOvr>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Frutiger LT 45 Light"/>
        <a:ea typeface=""/>
        <a:cs typeface=""/>
      </a:majorFont>
      <a:minorFont>
        <a:latin typeface="Frutiger LT 45 Ligh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800" b="0" i="0" u="none" strike="noStrike" cap="none" normalizeH="0" baseline="0" smtClean="0">
            <a:ln>
              <a:noFill/>
            </a:ln>
            <a:solidFill>
              <a:schemeClr val="tx1"/>
            </a:solidFill>
            <a:effectLst/>
            <a:latin typeface="Frutiger LT 45 Light"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800" b="0" i="0" u="none" strike="noStrike" cap="none" normalizeH="0" baseline="0" smtClean="0">
            <a:ln>
              <a:noFill/>
            </a:ln>
            <a:solidFill>
              <a:schemeClr val="tx1"/>
            </a:solidFill>
            <a:effectLst/>
            <a:latin typeface="Frutiger LT 45 Light" pitchFamily="34"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enutzerdefiniertes Design">
  <a:themeElements>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enutzerdefiniertes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800" b="0" i="0" u="none" strike="noStrike" cap="none" normalizeH="0" baseline="0" smtClean="0">
            <a:ln>
              <a:noFill/>
            </a:ln>
            <a:solidFill>
              <a:schemeClr val="tx1"/>
            </a:solidFill>
            <a:effectLst/>
            <a:latin typeface="Frutiger LT 45 Light"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800" b="0" i="0" u="none" strike="noStrike" cap="none" normalizeH="0" baseline="0" smtClean="0">
            <a:ln>
              <a:noFill/>
            </a:ln>
            <a:solidFill>
              <a:schemeClr val="tx1"/>
            </a:solidFill>
            <a:effectLst/>
            <a:latin typeface="Frutiger LT 45 Light" pitchFamily="34" charset="0"/>
          </a:defRPr>
        </a:defPPr>
      </a:lstStyle>
    </a:lnDef>
  </a:objectDefaults>
  <a:extraClrSchemeLst>
    <a:extraClrScheme>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1319</Words>
  <Application>Microsoft Office PowerPoint</Application>
  <PresentationFormat>A4-Papier (210x297 mm)</PresentationFormat>
  <Paragraphs>234</Paragraphs>
  <Slides>39</Slides>
  <Notes>8</Notes>
  <HiddenSlides>0</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39</vt:i4>
      </vt:variant>
    </vt:vector>
  </HeadingPairs>
  <TitlesOfParts>
    <vt:vector size="47" baseType="lpstr">
      <vt:lpstr>Arial</vt:lpstr>
      <vt:lpstr>Frutiger LT 45 Light</vt:lpstr>
      <vt:lpstr>Symbol</vt:lpstr>
      <vt:lpstr>Times New Roman</vt:lpstr>
      <vt:lpstr>Verdana</vt:lpstr>
      <vt:lpstr>Wingdings</vt:lpstr>
      <vt:lpstr>Standarddesign</vt:lpstr>
      <vt:lpstr>Benutzerdefiniertes Design</vt:lpstr>
      <vt:lpstr>PowerPoint-Präsentation</vt:lpstr>
      <vt:lpstr>Traktanden</vt:lpstr>
      <vt:lpstr>Traktanden</vt:lpstr>
      <vt:lpstr>Ablauf zum Traktandum 1</vt:lpstr>
      <vt:lpstr>Traktandum 1</vt:lpstr>
      <vt:lpstr>Themen</vt:lpstr>
      <vt:lpstr>Themen</vt:lpstr>
      <vt:lpstr>Finanzielle Lage: Kernaussagen</vt:lpstr>
      <vt:lpstr>Politische Vorgaben teilweise erfüllt (bei Steuerfuss 40 %)</vt:lpstr>
      <vt:lpstr>Themen</vt:lpstr>
      <vt:lpstr>Die Wirkung von Corona</vt:lpstr>
      <vt:lpstr>Die Wirkung von Corona</vt:lpstr>
      <vt:lpstr>Themen</vt:lpstr>
      <vt:lpstr>Entwicklung des Steuerertrags</vt:lpstr>
      <vt:lpstr>Entwicklung weiterer Erträge</vt:lpstr>
      <vt:lpstr>Entwicklung des Aufwands</vt:lpstr>
      <vt:lpstr>Entwicklung des Aufwands</vt:lpstr>
      <vt:lpstr>Geldfluss (in TCHF)</vt:lpstr>
      <vt:lpstr>Investitionsrechnung  Verwaltungsvermögen: Aufteilung</vt:lpstr>
      <vt:lpstr>Investitionsrechnung Verwaltungsvermögen: Auszug</vt:lpstr>
      <vt:lpstr>Investitionsrechnung Verwaltungsvermögen: Vergleich</vt:lpstr>
      <vt:lpstr>Budget 2021: Fazit</vt:lpstr>
      <vt:lpstr>Themen</vt:lpstr>
      <vt:lpstr>Künftiges Investitionsniveau zentral </vt:lpstr>
      <vt:lpstr>Die finanziellen Perspektiven</vt:lpstr>
      <vt:lpstr>Traktandum 1</vt:lpstr>
      <vt:lpstr>Traktandum 1</vt:lpstr>
      <vt:lpstr>Schlussabstimmung</vt:lpstr>
      <vt:lpstr>Traktanden</vt:lpstr>
      <vt:lpstr>Traktandum 2</vt:lpstr>
      <vt:lpstr>Traktandum 2</vt:lpstr>
      <vt:lpstr>Traktandum 2</vt:lpstr>
      <vt:lpstr>Traktandum 2</vt:lpstr>
      <vt:lpstr>Traktandum 2</vt:lpstr>
      <vt:lpstr>Traktandum 2</vt:lpstr>
      <vt:lpstr>Traktandum 2</vt:lpstr>
      <vt:lpstr>Traktandum 2 – Rechtsgrundlage </vt:lpstr>
      <vt:lpstr>Rechtsmittel</vt:lpstr>
      <vt:lpstr>Besten Dank...</vt:lpstr>
    </vt:vector>
  </TitlesOfParts>
  <Company>Fällanden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Kein Folientitel</dc:title>
  <dc:creator>Gemeindeverwaltung</dc:creator>
  <cp:lastModifiedBy>Frick Brigit</cp:lastModifiedBy>
  <cp:revision>1017</cp:revision>
  <cp:lastPrinted>2020-11-24T09:23:05Z</cp:lastPrinted>
  <dcterms:created xsi:type="dcterms:W3CDTF">2002-08-06T09:35:03Z</dcterms:created>
  <dcterms:modified xsi:type="dcterms:W3CDTF">2020-11-26T05:34:48Z</dcterms:modified>
</cp:coreProperties>
</file>

<file path=userCustomization/customUI.xml><?xml version="1.0" encoding="utf-8"?>
<mso:customUI xmlns:doc="http://schemas.microsoft.com/office/2006/01/customui/currentDocument" xmlns:mso="http://schemas.microsoft.com/office/2006/01/customui">
  <mso:ribbon>
    <mso:qat>
      <mso:documentControls>
        <mso:separator idQ="doc:sep1" visible="true"/>
        <mso:separator idQ="doc:sep2" visible="true"/>
      </mso:documentControls>
    </mso:qat>
  </mso:ribbon>
</mso:customUI>
</file>